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9" r:id="rId3"/>
    <p:sldMasterId id="2147483692" r:id="rId4"/>
  </p:sldMasterIdLst>
  <p:notesMasterIdLst>
    <p:notesMasterId r:id="rId38"/>
  </p:notesMasterIdLst>
  <p:sldIdLst>
    <p:sldId id="256" r:id="rId5"/>
    <p:sldId id="278" r:id="rId6"/>
    <p:sldId id="276" r:id="rId7"/>
    <p:sldId id="277" r:id="rId8"/>
    <p:sldId id="319" r:id="rId9"/>
    <p:sldId id="335" r:id="rId10"/>
    <p:sldId id="311" r:id="rId11"/>
    <p:sldId id="312" r:id="rId12"/>
    <p:sldId id="313" r:id="rId13"/>
    <p:sldId id="314" r:id="rId14"/>
    <p:sldId id="320" r:id="rId15"/>
    <p:sldId id="315" r:id="rId16"/>
    <p:sldId id="322" r:id="rId17"/>
    <p:sldId id="323" r:id="rId18"/>
    <p:sldId id="324" r:id="rId19"/>
    <p:sldId id="325" r:id="rId20"/>
    <p:sldId id="326" r:id="rId21"/>
    <p:sldId id="259" r:id="rId22"/>
    <p:sldId id="334" r:id="rId23"/>
    <p:sldId id="327" r:id="rId24"/>
    <p:sldId id="328" r:id="rId25"/>
    <p:sldId id="317" r:id="rId26"/>
    <p:sldId id="329" r:id="rId27"/>
    <p:sldId id="330" r:id="rId28"/>
    <p:sldId id="264" r:id="rId29"/>
    <p:sldId id="332" r:id="rId30"/>
    <p:sldId id="263" r:id="rId31"/>
    <p:sldId id="298" r:id="rId32"/>
    <p:sldId id="282" r:id="rId33"/>
    <p:sldId id="283" r:id="rId34"/>
    <p:sldId id="333" r:id="rId35"/>
    <p:sldId id="316" r:id="rId36"/>
    <p:sldId id="321" r:id="rId37"/>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F4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03" autoAdjust="0"/>
    <p:restoredTop sz="94660"/>
  </p:normalViewPr>
  <p:slideViewPr>
    <p:cSldViewPr>
      <p:cViewPr varScale="1">
        <p:scale>
          <a:sx n="77" d="100"/>
          <a:sy n="77" d="100"/>
        </p:scale>
        <p:origin x="605" y="4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kiratner\Downloads\Photosynthesy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safz\Desktop\&#1495;&#1497;&#1513;&#1514;&#1497;&#1500;%20&#1495;&#1491;&#1513;\&#1500;&#1511;&#1493;&#1495;&#1493;&#1514;\&#1488;&#1497;&#1500;&#1503;\&#1506;&#1490;&#1489;&#1504;&#1497;&#1492;\&#1495;&#1500;&#1493;&#1511;&#1514;%20&#1494;&#1504;&#1497;&#1501;%202017\&#1506;&#1490;&#1489;&#1504;&#1497;&#1492;%20&#1512;&#1490;&#1497;&#1500;&#1492;%20&#1495;&#1500;&#1493;&#1511;&#1514;%20&#1500;&#1508;&#1497;%20&#1494;&#1504;&#1497;&#1501;%20&#1493;&#1505;&#1493;&#1490;&#1497;&#1501;.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__________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en-US" sz="1000" b="1" i="0" u="none" strike="noStrike" baseline="0">
                <a:solidFill>
                  <a:srgbClr val="000000"/>
                </a:solidFill>
                <a:latin typeface="Arial"/>
                <a:ea typeface="Arial"/>
                <a:cs typeface="Arial"/>
              </a:defRPr>
            </a:pPr>
            <a:r>
              <a:rPr lang="en-US" sz="1600" dirty="0"/>
              <a:t>Photosynthesis</a:t>
            </a:r>
            <a:r>
              <a:rPr lang="en-US" sz="1600" baseline="0" dirty="0"/>
              <a:t> inside and outside</a:t>
            </a:r>
            <a:endParaRPr lang="en-US" sz="1600" dirty="0"/>
          </a:p>
        </c:rich>
      </c:tx>
      <c:layout>
        <c:manualLayout>
          <c:xMode val="edge"/>
          <c:yMode val="edge"/>
          <c:x val="0.14617388275773721"/>
          <c:y val="4.8540981731218978E-2"/>
        </c:manualLayout>
      </c:layout>
      <c:overlay val="0"/>
      <c:spPr>
        <a:noFill/>
        <a:ln w="25400">
          <a:noFill/>
        </a:ln>
      </c:spPr>
    </c:title>
    <c:autoTitleDeleted val="0"/>
    <c:plotArea>
      <c:layout>
        <c:manualLayout>
          <c:layoutTarget val="inner"/>
          <c:xMode val="edge"/>
          <c:yMode val="edge"/>
          <c:x val="4.9932589422799524E-2"/>
          <c:y val="0.24152542372881355"/>
          <c:w val="0.81781484297882423"/>
          <c:h val="0.58474576271186451"/>
        </c:manualLayout>
      </c:layout>
      <c:barChart>
        <c:barDir val="col"/>
        <c:grouping val="clustered"/>
        <c:varyColors val="0"/>
        <c:ser>
          <c:idx val="0"/>
          <c:order val="0"/>
          <c:spPr>
            <a:solidFill>
              <a:srgbClr val="9999FF"/>
            </a:solidFill>
            <a:ln w="12700">
              <a:solidFill>
                <a:srgbClr val="000000"/>
              </a:solidFill>
              <a:prstDash val="solid"/>
            </a:ln>
          </c:spPr>
          <c:invertIfNegative val="0"/>
          <c:dPt>
            <c:idx val="0"/>
            <c:invertIfNegative val="0"/>
            <c:bubble3D val="0"/>
            <c:spPr>
              <a:solidFill>
                <a:srgbClr val="008000"/>
              </a:solidFill>
              <a:ln w="12700">
                <a:solidFill>
                  <a:srgbClr val="000000"/>
                </a:solidFill>
                <a:prstDash val="solid"/>
              </a:ln>
            </c:spPr>
            <c:extLst xmlns:c16r2="http://schemas.microsoft.com/office/drawing/2015/06/chart">
              <c:ext xmlns:c16="http://schemas.microsoft.com/office/drawing/2014/chart" uri="{C3380CC4-5D6E-409C-BE32-E72D297353CC}">
                <c16:uniqueId val="{00000001-D876-4099-9D59-A67B965326D0}"/>
              </c:ext>
            </c:extLst>
          </c:dPt>
          <c:dPt>
            <c:idx val="1"/>
            <c:invertIfNegative val="0"/>
            <c:bubble3D val="0"/>
            <c:spPr>
              <a:solidFill>
                <a:srgbClr val="00FF00"/>
              </a:solidFill>
              <a:ln w="12700">
                <a:solidFill>
                  <a:srgbClr val="000000"/>
                </a:solidFill>
                <a:prstDash val="solid"/>
              </a:ln>
            </c:spPr>
            <c:extLst xmlns:c16r2="http://schemas.microsoft.com/office/drawing/2015/06/chart">
              <c:ext xmlns:c16="http://schemas.microsoft.com/office/drawing/2014/chart" uri="{C3380CC4-5D6E-409C-BE32-E72D297353CC}">
                <c16:uniqueId val="{00000003-D876-4099-9D59-A67B965326D0}"/>
              </c:ext>
            </c:extLst>
          </c:dPt>
          <c:dPt>
            <c:idx val="2"/>
            <c:invertIfNegative val="0"/>
            <c:bubble3D val="0"/>
            <c:spPr>
              <a:solidFill>
                <a:srgbClr val="008000"/>
              </a:solidFill>
              <a:ln w="12700">
                <a:solidFill>
                  <a:srgbClr val="000000"/>
                </a:solidFill>
                <a:prstDash val="solid"/>
              </a:ln>
            </c:spPr>
            <c:extLst xmlns:c16r2="http://schemas.microsoft.com/office/drawing/2015/06/chart">
              <c:ext xmlns:c16="http://schemas.microsoft.com/office/drawing/2014/chart" uri="{C3380CC4-5D6E-409C-BE32-E72D297353CC}">
                <c16:uniqueId val="{00000005-D876-4099-9D59-A67B965326D0}"/>
              </c:ext>
            </c:extLst>
          </c:dPt>
          <c:dPt>
            <c:idx val="3"/>
            <c:invertIfNegative val="0"/>
            <c:bubble3D val="0"/>
            <c:spPr>
              <a:solidFill>
                <a:srgbClr val="00FF00"/>
              </a:solidFill>
              <a:ln w="12700">
                <a:solidFill>
                  <a:srgbClr val="000000"/>
                </a:solidFill>
                <a:prstDash val="solid"/>
              </a:ln>
            </c:spPr>
            <c:extLst xmlns:c16r2="http://schemas.microsoft.com/office/drawing/2015/06/chart">
              <c:ext xmlns:c16="http://schemas.microsoft.com/office/drawing/2014/chart" uri="{C3380CC4-5D6E-409C-BE32-E72D297353CC}">
                <c16:uniqueId val="{00000007-D876-4099-9D59-A67B965326D0}"/>
              </c:ext>
            </c:extLst>
          </c:dPt>
          <c:dPt>
            <c:idx val="4"/>
            <c:invertIfNegative val="0"/>
            <c:bubble3D val="0"/>
            <c:spPr>
              <a:solidFill>
                <a:srgbClr val="008000"/>
              </a:solidFill>
              <a:ln w="12700">
                <a:solidFill>
                  <a:srgbClr val="000000"/>
                </a:solidFill>
                <a:prstDash val="solid"/>
              </a:ln>
            </c:spPr>
            <c:extLst xmlns:c16r2="http://schemas.microsoft.com/office/drawing/2015/06/chart">
              <c:ext xmlns:c16="http://schemas.microsoft.com/office/drawing/2014/chart" uri="{C3380CC4-5D6E-409C-BE32-E72D297353CC}">
                <c16:uniqueId val="{00000009-D876-4099-9D59-A67B965326D0}"/>
              </c:ext>
            </c:extLst>
          </c:dPt>
          <c:dPt>
            <c:idx val="5"/>
            <c:invertIfNegative val="0"/>
            <c:bubble3D val="0"/>
            <c:spPr>
              <a:solidFill>
                <a:srgbClr val="00FF00"/>
              </a:solidFill>
              <a:ln w="12700">
                <a:solidFill>
                  <a:srgbClr val="000000"/>
                </a:solidFill>
                <a:prstDash val="solid"/>
              </a:ln>
            </c:spPr>
            <c:extLst xmlns:c16r2="http://schemas.microsoft.com/office/drawing/2015/06/chart">
              <c:ext xmlns:c16="http://schemas.microsoft.com/office/drawing/2014/chart" uri="{C3380CC4-5D6E-409C-BE32-E72D297353CC}">
                <c16:uniqueId val="{0000000B-D876-4099-9D59-A67B965326D0}"/>
              </c:ext>
            </c:extLst>
          </c:dPt>
          <c:errBars>
            <c:errBarType val="both"/>
            <c:errValType val="cust"/>
            <c:noEndCap val="0"/>
            <c:plus>
              <c:numRef>
                <c:f>'C:\LED BY\IRGA 30 1 17\[Photosyntesys 30.01.17.xls]Photosinthesis'!$G$19:$L$19</c:f>
                <c:numCache>
                  <c:formatCode>General</c:formatCode>
                  <c:ptCount val="6"/>
                  <c:pt idx="0">
                    <c:v>0.77782549456803585</c:v>
                  </c:pt>
                  <c:pt idx="1">
                    <c:v>1.3083505837503941</c:v>
                  </c:pt>
                  <c:pt idx="2">
                    <c:v>0.65400114678798604</c:v>
                  </c:pt>
                  <c:pt idx="3">
                    <c:v>0.33007574888199132</c:v>
                  </c:pt>
                  <c:pt idx="4">
                    <c:v>1.0870924523700818</c:v>
                  </c:pt>
                  <c:pt idx="5">
                    <c:v>0.6759848782003629</c:v>
                  </c:pt>
                </c:numCache>
              </c:numRef>
            </c:plus>
            <c:minus>
              <c:numRef>
                <c:f>'C:\LED BY\IRGA 30 1 17\[Photosyntesys 30.01.17.xls]Photosinthesis'!$G$19:$L$19</c:f>
                <c:numCache>
                  <c:formatCode>General</c:formatCode>
                  <c:ptCount val="6"/>
                  <c:pt idx="0">
                    <c:v>0.77782549456803585</c:v>
                  </c:pt>
                  <c:pt idx="1">
                    <c:v>1.3083505837503941</c:v>
                  </c:pt>
                  <c:pt idx="2">
                    <c:v>0.65400114678798604</c:v>
                  </c:pt>
                  <c:pt idx="3">
                    <c:v>0.33007574888199132</c:v>
                  </c:pt>
                  <c:pt idx="4">
                    <c:v>1.0870924523700818</c:v>
                  </c:pt>
                  <c:pt idx="5">
                    <c:v>0.6759848782003629</c:v>
                  </c:pt>
                </c:numCache>
              </c:numRef>
            </c:minus>
            <c:spPr>
              <a:ln w="12700">
                <a:solidFill>
                  <a:srgbClr val="000000"/>
                </a:solidFill>
                <a:prstDash val="solid"/>
              </a:ln>
            </c:spPr>
          </c:errBars>
          <c:cat>
            <c:strRef>
              <c:f>'C:\LED BY\IRGA 30 1 17\[Photosyntesys 30.01.17.xls]Photosinthesis'!$G$16:$L$16</c:f>
              <c:strCache>
                <c:ptCount val="6"/>
                <c:pt idx="0">
                  <c:v>1Control</c:v>
                </c:pt>
                <c:pt idx="1">
                  <c:v>1Control sun</c:v>
                </c:pt>
                <c:pt idx="2">
                  <c:v>5Control</c:v>
                </c:pt>
                <c:pt idx="3">
                  <c:v>5Control sun</c:v>
                </c:pt>
                <c:pt idx="4">
                  <c:v>8Control</c:v>
                </c:pt>
                <c:pt idx="5">
                  <c:v>8Control sun</c:v>
                </c:pt>
              </c:strCache>
            </c:strRef>
          </c:cat>
          <c:val>
            <c:numRef>
              <c:f>'C:\LED BY\IRGA 30 1 17\[Photosyntesys 30.01.17.xls]Photosinthesis'!$G$17:$L$17</c:f>
              <c:numCache>
                <c:formatCode>General</c:formatCode>
                <c:ptCount val="6"/>
                <c:pt idx="0">
                  <c:v>5.09</c:v>
                </c:pt>
                <c:pt idx="1">
                  <c:v>11.605</c:v>
                </c:pt>
                <c:pt idx="2">
                  <c:v>2.6379999999999999</c:v>
                </c:pt>
                <c:pt idx="3">
                  <c:v>11.19</c:v>
                </c:pt>
                <c:pt idx="4">
                  <c:v>2.8659999999999997</c:v>
                </c:pt>
                <c:pt idx="5">
                  <c:v>9.5633333333333326</c:v>
                </c:pt>
              </c:numCache>
            </c:numRef>
          </c:val>
          <c:extLst xmlns:c16r2="http://schemas.microsoft.com/office/drawing/2015/06/chart">
            <c:ext xmlns:c16="http://schemas.microsoft.com/office/drawing/2014/chart" uri="{C3380CC4-5D6E-409C-BE32-E72D297353CC}">
              <c16:uniqueId val="{0000000C-D876-4099-9D59-A67B965326D0}"/>
            </c:ext>
          </c:extLst>
        </c:ser>
        <c:dLbls>
          <c:showLegendKey val="0"/>
          <c:showVal val="0"/>
          <c:showCatName val="0"/>
          <c:showSerName val="0"/>
          <c:showPercent val="0"/>
          <c:showBubbleSize val="0"/>
        </c:dLbls>
        <c:gapWidth val="150"/>
        <c:axId val="506143320"/>
        <c:axId val="506142536"/>
      </c:barChart>
      <c:catAx>
        <c:axId val="506143320"/>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lang="en-US" sz="850" b="0" i="0" u="none" strike="noStrike" baseline="0">
                <a:solidFill>
                  <a:srgbClr val="000000"/>
                </a:solidFill>
                <a:latin typeface="Arial"/>
                <a:ea typeface="Arial"/>
                <a:cs typeface="Arial"/>
              </a:defRPr>
            </a:pPr>
            <a:endParaRPr lang="he-IL"/>
          </a:p>
        </c:txPr>
        <c:crossAx val="506142536"/>
        <c:crosses val="autoZero"/>
        <c:auto val="1"/>
        <c:lblAlgn val="ctr"/>
        <c:lblOffset val="100"/>
        <c:tickLblSkip val="1"/>
        <c:tickMarkSkip val="1"/>
        <c:noMultiLvlLbl val="0"/>
      </c:catAx>
      <c:valAx>
        <c:axId val="506142536"/>
        <c:scaling>
          <c:orientation val="minMax"/>
        </c:scaling>
        <c:delete val="0"/>
        <c:axPos val="l"/>
        <c:majorGridlines>
          <c:spPr>
            <a:ln w="3175">
              <a:solidFill>
                <a:srgbClr val="000000"/>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lang="en-US" sz="1400" b="0" i="0" u="none" strike="noStrike" baseline="0">
                <a:solidFill>
                  <a:srgbClr val="000000"/>
                </a:solidFill>
                <a:latin typeface="Arial"/>
                <a:ea typeface="Arial"/>
                <a:cs typeface="Arial"/>
              </a:defRPr>
            </a:pPr>
            <a:endParaRPr lang="he-IL"/>
          </a:p>
        </c:txPr>
        <c:crossAx val="506143320"/>
        <c:crosses val="autoZero"/>
        <c:crossBetween val="between"/>
      </c:valAx>
      <c:spPr>
        <a:solidFill>
          <a:srgbClr val="FFFFFF"/>
        </a:solid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850" b="0" i="0" u="none" strike="noStrike" baseline="0">
          <a:solidFill>
            <a:srgbClr val="000000"/>
          </a:solidFill>
          <a:latin typeface="Arial"/>
          <a:ea typeface="Arial"/>
          <a:cs typeface="Arial"/>
        </a:defRPr>
      </a:pPr>
      <a:endParaRPr lang="he-I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he-IL" dirty="0"/>
              <a:t>זני </a:t>
            </a:r>
            <a:r>
              <a:rPr lang="he-IL" dirty="0" err="1"/>
              <a:t>עגבניה</a:t>
            </a:r>
            <a:r>
              <a:rPr lang="he-IL" dirty="0"/>
              <a:t> אשכול </a:t>
            </a:r>
          </a:p>
        </c:rich>
      </c:tx>
      <c:overlay val="0"/>
    </c:title>
    <c:autoTitleDeleted val="0"/>
    <c:plotArea>
      <c:layout/>
      <c:pieChart>
        <c:varyColors val="1"/>
        <c:dLbls>
          <c:showLegendKey val="0"/>
          <c:showVal val="1"/>
          <c:showCatName val="1"/>
          <c:showSerName val="0"/>
          <c:showPercent val="0"/>
          <c:showBubbleSize val="0"/>
          <c:showLeaderLines val="0"/>
        </c:dLbls>
        <c:firstSliceAng val="360"/>
      </c:pie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he-IL"/>
              <a:t>פלפל</a:t>
            </a:r>
            <a:r>
              <a:rPr lang="he-IL" baseline="0"/>
              <a:t> חוף כרמל חלוקה בין זנים   </a:t>
            </a:r>
            <a:endParaRPr lang="he-IL"/>
          </a:p>
        </c:rich>
      </c:tx>
      <c:overlay val="0"/>
    </c:title>
    <c:autoTitleDeleted val="0"/>
    <c:plotArea>
      <c:layout/>
      <c:pieChart>
        <c:varyColors val="1"/>
        <c:ser>
          <c:idx val="0"/>
          <c:order val="0"/>
          <c:tx>
            <c:strRef>
              <c:f>גיליון1!$E$1</c:f>
              <c:strCache>
                <c:ptCount val="1"/>
                <c:pt idx="0">
                  <c:v>כמות מסה"כ  </c:v>
                </c:pt>
              </c:strCache>
            </c:strRef>
          </c:tx>
          <c:dLbls>
            <c:spPr>
              <a:noFill/>
              <a:ln>
                <a:noFill/>
              </a:ln>
              <a:effectLst/>
            </c:spPr>
            <c:txPr>
              <a:bodyPr/>
              <a:lstStyle/>
              <a:p>
                <a:pPr>
                  <a:defRPr sz="1200" b="1"/>
                </a:pPr>
                <a:endParaRPr lang="he-IL"/>
              </a:p>
            </c:tx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גיליון1!$A$2:$A$23</c:f>
              <c:strCache>
                <c:ptCount val="22"/>
                <c:pt idx="0">
                  <c:v>10093</c:v>
                </c:pt>
                <c:pt idx="1">
                  <c:v>10213</c:v>
                </c:pt>
                <c:pt idx="2">
                  <c:v>אפעה </c:v>
                </c:pt>
                <c:pt idx="3">
                  <c:v>דרסנה</c:v>
                </c:pt>
                <c:pt idx="4">
                  <c:v>בוטארוס</c:v>
                </c:pt>
                <c:pt idx="5">
                  <c:v>גודזילה </c:v>
                </c:pt>
                <c:pt idx="6">
                  <c:v>גלעד</c:v>
                </c:pt>
                <c:pt idx="7">
                  <c:v>דותן</c:v>
                </c:pt>
                <c:pt idx="8">
                  <c:v>מיכל </c:v>
                </c:pt>
                <c:pt idx="9">
                  <c:v>מרכבה</c:v>
                </c:pt>
                <c:pt idx="10">
                  <c:v>קסיאנו</c:v>
                </c:pt>
                <c:pt idx="11">
                  <c:v>רביד</c:v>
                </c:pt>
                <c:pt idx="12">
                  <c:v>זוהר</c:v>
                </c:pt>
                <c:pt idx="13">
                  <c:v>דה לוקס </c:v>
                </c:pt>
                <c:pt idx="14">
                  <c:v>יעל </c:v>
                </c:pt>
                <c:pt idx="15">
                  <c:v>לירי</c:v>
                </c:pt>
                <c:pt idx="16">
                  <c:v>מונטי </c:v>
                </c:pt>
                <c:pt idx="17">
                  <c:v>לפיד</c:v>
                </c:pt>
                <c:pt idx="18">
                  <c:v>איירון </c:v>
                </c:pt>
                <c:pt idx="19">
                  <c:v>סוזי</c:v>
                </c:pt>
                <c:pt idx="20">
                  <c:v>קאימן</c:v>
                </c:pt>
                <c:pt idx="21">
                  <c:v>רדונדו </c:v>
                </c:pt>
              </c:strCache>
            </c:strRef>
          </c:cat>
          <c:val>
            <c:numRef>
              <c:f>גיליון1!$E$2:$E$23</c:f>
              <c:numCache>
                <c:formatCode>0.00%</c:formatCode>
                <c:ptCount val="22"/>
                <c:pt idx="0">
                  <c:v>2.5391170718077675E-2</c:v>
                </c:pt>
                <c:pt idx="1">
                  <c:v>1.962838781782621E-2</c:v>
                </c:pt>
                <c:pt idx="2">
                  <c:v>6.9502654372729816E-2</c:v>
                </c:pt>
                <c:pt idx="3">
                  <c:v>7.8234143615535059E-2</c:v>
                </c:pt>
                <c:pt idx="4">
                  <c:v>3.6322995250069851E-2</c:v>
                </c:pt>
                <c:pt idx="5">
                  <c:v>1.6065940206761664E-2</c:v>
                </c:pt>
                <c:pt idx="6">
                  <c:v>0.12852752165409331</c:v>
                </c:pt>
                <c:pt idx="7">
                  <c:v>1.2224084939927354E-2</c:v>
                </c:pt>
                <c:pt idx="8">
                  <c:v>1.0128527521654093E-2</c:v>
                </c:pt>
                <c:pt idx="9">
                  <c:v>3.2830399552947753E-2</c:v>
                </c:pt>
                <c:pt idx="10">
                  <c:v>6.9851913942442029E-2</c:v>
                </c:pt>
                <c:pt idx="11">
                  <c:v>3.7021514389494276E-2</c:v>
                </c:pt>
                <c:pt idx="12">
                  <c:v>2.0257055043308186E-2</c:v>
                </c:pt>
                <c:pt idx="13">
                  <c:v>2.6194467728415757E-2</c:v>
                </c:pt>
                <c:pt idx="14">
                  <c:v>9.0807488125174626E-3</c:v>
                </c:pt>
                <c:pt idx="15">
                  <c:v>8.7314892428052529E-2</c:v>
                </c:pt>
                <c:pt idx="16">
                  <c:v>2.7731209835149484E-2</c:v>
                </c:pt>
                <c:pt idx="17">
                  <c:v>1.6380273819502654E-2</c:v>
                </c:pt>
                <c:pt idx="18">
                  <c:v>1.0477787091366304E-2</c:v>
                </c:pt>
                <c:pt idx="19">
                  <c:v>6.286672254819782E-2</c:v>
                </c:pt>
                <c:pt idx="20">
                  <c:v>7.4741547918412962E-2</c:v>
                </c:pt>
                <c:pt idx="21">
                  <c:v>0.12922604079351774</c:v>
                </c:pt>
              </c:numCache>
            </c:numRef>
          </c:val>
          <c:extLst xmlns:c16r2="http://schemas.microsoft.com/office/drawing/2015/06/chart">
            <c:ext xmlns:c16="http://schemas.microsoft.com/office/drawing/2014/chart" uri="{C3380CC4-5D6E-409C-BE32-E72D297353CC}">
              <c16:uniqueId val="{00000000-6696-4CEE-B8E4-EEFD00C1790C}"/>
            </c:ext>
          </c:extLst>
        </c:ser>
        <c:dLbls>
          <c:showLegendKey val="0"/>
          <c:showVal val="0"/>
          <c:showCatName val="1"/>
          <c:showSerName val="0"/>
          <c:showPercent val="1"/>
          <c:showBubbleSize val="0"/>
          <c:showLeaderLines val="1"/>
        </c:dLbls>
        <c:firstSliceAng val="360"/>
      </c:pieChart>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12FD2F5-6B0D-4467-8B37-CFF9A5C4760C}" type="datetimeFigureOut">
              <a:rPr lang="he-IL" smtClean="0"/>
              <a:pPr/>
              <a:t>ט"ו/סיון/תשע"ח</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95B3076-2D19-4FE1-8055-90D7186C1EE9}" type="slidenum">
              <a:rPr lang="he-IL" smtClean="0"/>
              <a:pPr/>
              <a:t>‹#›</a:t>
            </a:fld>
            <a:endParaRPr lang="he-IL"/>
          </a:p>
        </p:txBody>
      </p:sp>
    </p:spTree>
    <p:extLst>
      <p:ext uri="{BB962C8B-B14F-4D97-AF65-F5344CB8AC3E}">
        <p14:creationId xmlns:p14="http://schemas.microsoft.com/office/powerpoint/2010/main" val="166206231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xmlns="" id="{A23252B2-C7CC-42A0-A67E-0B3AA7CECCF6}"/>
              </a:ext>
            </a:extLst>
          </p:cNvPr>
          <p:cNvSpPr>
            <a:spLocks noGrp="1" noChangeArrowheads="1"/>
          </p:cNvSpPr>
          <p:nvPr>
            <p:ph type="sldNum" sz="quarter" idx="5"/>
          </p:nvPr>
        </p:nvSpPr>
        <p:spPr>
          <a:noFill/>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3A78CC26-FC16-43A5-B89C-6AF41A7D8675}" type="slidenum">
              <a:rPr lang="he-IL" altLang="he-IL" smtClean="0"/>
              <a:pPr algn="l">
                <a:spcBef>
                  <a:spcPct val="0"/>
                </a:spcBef>
              </a:pPr>
              <a:t>7</a:t>
            </a:fld>
            <a:endParaRPr lang="en-US" altLang="he-IL"/>
          </a:p>
        </p:txBody>
      </p:sp>
      <p:sp>
        <p:nvSpPr>
          <p:cNvPr id="20483" name="Rectangle 2">
            <a:extLst>
              <a:ext uri="{FF2B5EF4-FFF2-40B4-BE49-F238E27FC236}">
                <a16:creationId xmlns:a16="http://schemas.microsoft.com/office/drawing/2014/main" xmlns="" id="{F23C0DBD-A794-47B8-B112-6F071A248081}"/>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xmlns="" id="{068CF2D4-9699-458C-AB34-8ADACDBE2394}"/>
              </a:ext>
            </a:extLst>
          </p:cNvPr>
          <p:cNvSpPr>
            <a:spLocks noGrp="1" noChangeArrowheads="1"/>
          </p:cNvSpPr>
          <p:nvPr>
            <p:ph type="body" idx="1"/>
          </p:nvPr>
        </p:nvSpPr>
        <p:spPr>
          <a:noFill/>
        </p:spPr>
        <p:txBody>
          <a:bodyPr/>
          <a:lstStyle/>
          <a:p>
            <a:pPr eaLnBrk="1" hangingPunct="1"/>
            <a:endParaRPr lang="en-US" altLang="he-IL"/>
          </a:p>
        </p:txBody>
      </p:sp>
    </p:spTree>
    <p:extLst>
      <p:ext uri="{BB962C8B-B14F-4D97-AF65-F5344CB8AC3E}">
        <p14:creationId xmlns:p14="http://schemas.microsoft.com/office/powerpoint/2010/main" val="87994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xmlns="" id="{2EDEF9A9-AD48-4675-B51C-B0DE00AF0934}"/>
              </a:ext>
            </a:extLst>
          </p:cNvPr>
          <p:cNvSpPr>
            <a:spLocks noGrp="1" noChangeArrowheads="1"/>
          </p:cNvSpPr>
          <p:nvPr>
            <p:ph type="sldNum" sz="quarter" idx="5"/>
          </p:nvPr>
        </p:nvSpPr>
        <p:spPr>
          <a:noFill/>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47142A85-FC33-4537-87F7-DD9D187D3FC1}" type="slidenum">
              <a:rPr lang="he-IL" altLang="he-IL" smtClean="0">
                <a:solidFill>
                  <a:srgbClr val="000000"/>
                </a:solidFill>
              </a:rPr>
              <a:pPr algn="l">
                <a:spcBef>
                  <a:spcPct val="0"/>
                </a:spcBef>
              </a:pPr>
              <a:t>22</a:t>
            </a:fld>
            <a:endParaRPr lang="en-US" altLang="he-IL">
              <a:solidFill>
                <a:srgbClr val="000000"/>
              </a:solidFill>
            </a:endParaRPr>
          </a:p>
        </p:txBody>
      </p:sp>
      <p:sp>
        <p:nvSpPr>
          <p:cNvPr id="28675" name="Rectangle 2">
            <a:extLst>
              <a:ext uri="{FF2B5EF4-FFF2-40B4-BE49-F238E27FC236}">
                <a16:creationId xmlns:a16="http://schemas.microsoft.com/office/drawing/2014/main" xmlns="" id="{C05EF7BA-0A84-4A7F-B6D4-D92802126D94}"/>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xmlns="" id="{3C6E1A18-3C28-4813-A62D-62F4C78386B6}"/>
              </a:ext>
            </a:extLst>
          </p:cNvPr>
          <p:cNvSpPr>
            <a:spLocks noGrp="1" noChangeArrowheads="1"/>
          </p:cNvSpPr>
          <p:nvPr>
            <p:ph type="body" idx="1"/>
          </p:nvPr>
        </p:nvSpPr>
        <p:spPr>
          <a:noFill/>
        </p:spPr>
        <p:txBody>
          <a:bodyPr/>
          <a:lstStyle/>
          <a:p>
            <a:pPr eaLnBrk="1" hangingPunct="1"/>
            <a:endParaRPr lang="en-US" altLang="he-IL"/>
          </a:p>
        </p:txBody>
      </p:sp>
    </p:spTree>
    <p:extLst>
      <p:ext uri="{BB962C8B-B14F-4D97-AF65-F5344CB8AC3E}">
        <p14:creationId xmlns:p14="http://schemas.microsoft.com/office/powerpoint/2010/main" val="2892047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מציין מיקום של תמונת שקופית 1"/>
          <p:cNvSpPr>
            <a:spLocks noGrp="1" noRot="1" noChangeAspect="1" noTextEdit="1"/>
          </p:cNvSpPr>
          <p:nvPr>
            <p:ph type="sldImg"/>
          </p:nvPr>
        </p:nvSpPr>
        <p:spPr>
          <a:ln/>
        </p:spPr>
      </p:sp>
      <p:sp>
        <p:nvSpPr>
          <p:cNvPr id="40963" name="מציין מיקום של הערות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p>
        </p:txBody>
      </p:sp>
      <p:sp>
        <p:nvSpPr>
          <p:cNvPr id="40964" name="מציין מיקום של מספר שקופית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1CE3F48-024B-4090-9E5E-98007A93DE42}" type="slidenum">
              <a:rPr lang="en-US" smtClean="0"/>
              <a:pPr eaLnBrk="1" hangingPunct="1"/>
              <a:t>32</a:t>
            </a:fld>
            <a:endParaRPr lang="en-US"/>
          </a:p>
        </p:txBody>
      </p:sp>
    </p:spTree>
    <p:extLst>
      <p:ext uri="{BB962C8B-B14F-4D97-AF65-F5344CB8AC3E}">
        <p14:creationId xmlns:p14="http://schemas.microsoft.com/office/powerpoint/2010/main" val="3761104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xmlns="" id="{605C174B-A2C1-4A84-9150-394672911DD8}"/>
              </a:ext>
            </a:extLst>
          </p:cNvPr>
          <p:cNvSpPr>
            <a:spLocks noGrp="1" noChangeArrowheads="1"/>
          </p:cNvSpPr>
          <p:nvPr>
            <p:ph type="sldNum" sz="quarter" idx="5"/>
          </p:nvPr>
        </p:nvSpPr>
        <p:spPr>
          <a:noFill/>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EDC7C333-7CAC-4FB3-9855-6A8812750DEB}" type="slidenum">
              <a:rPr lang="he-IL" altLang="he-IL" smtClean="0"/>
              <a:pPr algn="l">
                <a:spcBef>
                  <a:spcPct val="0"/>
                </a:spcBef>
              </a:pPr>
              <a:t>33</a:t>
            </a:fld>
            <a:endParaRPr lang="en-US" altLang="he-IL"/>
          </a:p>
        </p:txBody>
      </p:sp>
      <p:sp>
        <p:nvSpPr>
          <p:cNvPr id="20483" name="Rectangle 2">
            <a:extLst>
              <a:ext uri="{FF2B5EF4-FFF2-40B4-BE49-F238E27FC236}">
                <a16:creationId xmlns:a16="http://schemas.microsoft.com/office/drawing/2014/main" xmlns="" id="{4D7DD364-D1C0-408D-996C-C986B46BDB5A}"/>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xmlns="" id="{6C9267F7-38A5-4FCE-8F2C-3C4D7F1BB947}"/>
              </a:ext>
            </a:extLst>
          </p:cNvPr>
          <p:cNvSpPr>
            <a:spLocks noGrp="1" noChangeArrowheads="1"/>
          </p:cNvSpPr>
          <p:nvPr>
            <p:ph type="body" idx="1"/>
          </p:nvPr>
        </p:nvSpPr>
        <p:spPr>
          <a:noFill/>
        </p:spPr>
        <p:txBody>
          <a:bodyPr/>
          <a:lstStyle/>
          <a:p>
            <a:pPr eaLnBrk="1" hangingPunct="1"/>
            <a:endParaRPr lang="en-US" altLang="he-IL"/>
          </a:p>
        </p:txBody>
      </p:sp>
    </p:spTree>
    <p:extLst>
      <p:ext uri="{BB962C8B-B14F-4D97-AF65-F5344CB8AC3E}">
        <p14:creationId xmlns:p14="http://schemas.microsoft.com/office/powerpoint/2010/main" val="2737610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833F132B-32C6-47FB-A67E-37F753EEA6D4}" type="datetimeFigureOut">
              <a:rPr lang="he-IL" smtClean="0"/>
              <a:pPr/>
              <a:t>ט"ו/סיון/תשע"ח</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96FD324-2B72-43FE-8458-6BE8B2B41632}" type="slidenum">
              <a:rPr lang="he-IL" smtClean="0"/>
              <a:pPr/>
              <a:t>‹#›</a:t>
            </a:fld>
            <a:endParaRPr lang="he-I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36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16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95778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36166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30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1500">
                <a:solidFill>
                  <a:schemeClr val="bg1">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A87A34-81AB-432B-8DAE-1953F412C126}" type="datetimeFigureOut">
              <a:rPr lang="en-US" dirty="0"/>
              <a:t>5/29/2018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494100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he-IL"/>
              <a:t>לחץ כדי לערוך סגנון כותרת של תבנית בסיס</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04076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12" name="Content Placeholder 3"/>
          <p:cNvSpPr>
            <a:spLocks noGrp="1"/>
          </p:cNvSpPr>
          <p:nvPr>
            <p:ph sz="quarter" idx="13"/>
          </p:nvPr>
        </p:nvSpPr>
        <p:spPr>
          <a:xfrm>
            <a:off x="685331" y="3051013"/>
            <a:ext cx="3829520"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13" name="Content Placeholder 5"/>
          <p:cNvSpPr>
            <a:spLocks noGrp="1"/>
          </p:cNvSpPr>
          <p:nvPr>
            <p:ph sz="quarter" idx="14"/>
          </p:nvPr>
        </p:nvSpPr>
        <p:spPr>
          <a:xfrm>
            <a:off x="4629150" y="3051013"/>
            <a:ext cx="3829051"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01313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709553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5/29/2018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319551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2400"/>
            </a:lvl1pPr>
          </a:lstStyle>
          <a:p>
            <a:r>
              <a:rPr lang="he-IL"/>
              <a:t>לחץ כדי לערוך סגנון כותרת של תבנית בסיס</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5/29/2018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14647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4451227" cy="2023254"/>
          </a:xfrm>
        </p:spPr>
        <p:txBody>
          <a:bodyPr anchor="b"/>
          <a:lstStyle>
            <a:lvl1pPr algn="ctr">
              <a:defRPr sz="24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5568602" y="609601"/>
            <a:ext cx="2441519"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346" y="2632853"/>
            <a:ext cx="4451212" cy="3158347"/>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5/29/2018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2345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24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5/29/2018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711811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24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5/29/2018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31708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609600"/>
            <a:ext cx="6977064" cy="2992904"/>
          </a:xfrm>
        </p:spPr>
        <p:txBody>
          <a:bodyPr anchor="ctr"/>
          <a:lstStyle>
            <a:lvl1pPr>
              <a:defRPr sz="2400"/>
            </a:lvl1pPr>
          </a:lstStyle>
          <a:p>
            <a:r>
              <a:rPr lang="he-IL"/>
              <a:t>לחץ כדי לערוך סגנון כותרת של תבנית בסיס</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5/29/2018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751116" y="754166"/>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4" name="TextBox 13"/>
          <p:cNvSpPr txBox="1"/>
          <p:nvPr/>
        </p:nvSpPr>
        <p:spPr>
          <a:xfrm>
            <a:off x="7918169" y="2993578"/>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35420503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24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5/29/2018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177870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he-IL"/>
              <a:t>לחץ כדי לערוך סגנון כותרת של תבנית בסיס</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he-IL"/>
              <a:t>לחץ כדי לערוך סגנונות טקסט של תבנית בסיס</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he-IL"/>
              <a:t>לחץ כדי לערוך סגנונות טקסט של תבנית בסיס</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5/29/2018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820712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he-IL"/>
              <a:t>לחץ כדי לערוך סגנון כותרת של תבנית בסיס</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he-IL"/>
              <a:t>לחץ על הסמל כדי להוסיף תמונה</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he-IL"/>
              <a:t>לחץ כדי לערוך סגנונות טקסט של תבנית בסיס</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he-IL"/>
              <a:t>לחץ על הסמל כדי להוסיף תמונה</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he-IL"/>
              <a:t>לחץ כדי לערוך סגנונות טקסט של תבנית בסיס</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he-IL"/>
              <a:t>לחץ על הסמל כדי להוסיף תמונה</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5/29/2018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442636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002086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he-IL"/>
              <a:t>לחץ כדי לערוך סגנון כותרת של תבנית בסיס</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197162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E682DD97-41BF-4544-87DD-4767D61DB24F}" type="datetimeFigureOut">
              <a:rPr lang="he-IL" smtClean="0"/>
              <a:pPr/>
              <a:t>ט"ו/סיון/תשע"ח</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4B2C7DA3-E23D-4686-A277-17F61365650A}" type="slidenum">
              <a:rPr lang="he-IL" smtClean="0"/>
              <a:pPr/>
              <a:t>‹#›</a:t>
            </a:fld>
            <a:endParaRPr lang="he-IL"/>
          </a:p>
        </p:txBody>
      </p:sp>
    </p:spTree>
    <p:extLst>
      <p:ext uri="{BB962C8B-B14F-4D97-AF65-F5344CB8AC3E}">
        <p14:creationId xmlns:p14="http://schemas.microsoft.com/office/powerpoint/2010/main" val="41290908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he-IL"/>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he-IL"/>
          </a:p>
        </p:txBody>
      </p:sp>
      <p:sp>
        <p:nvSpPr>
          <p:cNvPr id="4" name="Date Placeholder 3"/>
          <p:cNvSpPr>
            <a:spLocks noGrp="1"/>
          </p:cNvSpPr>
          <p:nvPr>
            <p:ph type="dt" sz="half" idx="10"/>
          </p:nvPr>
        </p:nvSpPr>
        <p:spPr/>
        <p:txBody>
          <a:bodyPr/>
          <a:lstStyle>
            <a:lvl1pPr>
              <a:defRPr/>
            </a:lvl1pPr>
          </a:lstStyle>
          <a:p>
            <a:pPr>
              <a:defRPr/>
            </a:pPr>
            <a:fld id="{64476FC5-2DDA-4F2C-B4BB-D2413356853E}" type="datetimeFigureOut">
              <a:rPr lang="en-US"/>
              <a:pPr>
                <a:defRPr/>
              </a:pPr>
              <a:t>5/29/2018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A95A00-4245-4710-81D6-B2D0DAE899CF}" type="slidenum">
              <a:rPr lang="en-US"/>
              <a:pPr>
                <a:defRPr/>
              </a:pPr>
              <a:t>‹#›</a:t>
            </a:fld>
            <a:endParaRPr lang="en-US"/>
          </a:p>
        </p:txBody>
      </p:sp>
    </p:spTree>
    <p:extLst>
      <p:ext uri="{BB962C8B-B14F-4D97-AF65-F5344CB8AC3E}">
        <p14:creationId xmlns:p14="http://schemas.microsoft.com/office/powerpoint/2010/main" val="492864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lvl1pPr>
              <a:defRPr/>
            </a:lvl1pPr>
          </a:lstStyle>
          <a:p>
            <a:pPr>
              <a:defRPr/>
            </a:pPr>
            <a:fld id="{B19CD5B5-7B75-4D20-B9EB-03631FD01BAA}" type="datetimeFigureOut">
              <a:rPr lang="en-US"/>
              <a:pPr>
                <a:defRPr/>
              </a:pPr>
              <a:t>5/29/2018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0647CA-342F-4C3A-B600-1F4CA640E7B7}" type="slidenum">
              <a:rPr lang="en-US"/>
              <a:pPr>
                <a:defRPr/>
              </a:pPr>
              <a:t>‹#›</a:t>
            </a:fld>
            <a:endParaRPr lang="en-US"/>
          </a:p>
        </p:txBody>
      </p:sp>
    </p:spTree>
    <p:extLst>
      <p:ext uri="{BB962C8B-B14F-4D97-AF65-F5344CB8AC3E}">
        <p14:creationId xmlns:p14="http://schemas.microsoft.com/office/powerpoint/2010/main" val="3182648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a:t>Click to edit Master title style</a:t>
            </a:r>
            <a:endParaRPr lang="he-IL"/>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D4699FA-D182-45C2-B8A4-163AC95A9D3F}" type="datetimeFigureOut">
              <a:rPr lang="en-US"/>
              <a:pPr>
                <a:defRPr/>
              </a:pPr>
              <a:t>5/29/2018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5F81E0-91AD-40E2-A83B-D82E7DF14B03}" type="slidenum">
              <a:rPr lang="en-US"/>
              <a:pPr>
                <a:defRPr/>
              </a:pPr>
              <a:t>‹#›</a:t>
            </a:fld>
            <a:endParaRPr lang="en-US"/>
          </a:p>
        </p:txBody>
      </p:sp>
    </p:spTree>
    <p:extLst>
      <p:ext uri="{BB962C8B-B14F-4D97-AF65-F5344CB8AC3E}">
        <p14:creationId xmlns:p14="http://schemas.microsoft.com/office/powerpoint/2010/main" val="40234611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3"/>
          <p:cNvSpPr>
            <a:spLocks noGrp="1"/>
          </p:cNvSpPr>
          <p:nvPr>
            <p:ph type="dt" sz="half" idx="10"/>
          </p:nvPr>
        </p:nvSpPr>
        <p:spPr/>
        <p:txBody>
          <a:bodyPr/>
          <a:lstStyle>
            <a:lvl1pPr>
              <a:defRPr/>
            </a:lvl1pPr>
          </a:lstStyle>
          <a:p>
            <a:pPr>
              <a:defRPr/>
            </a:pPr>
            <a:fld id="{E70CDDC2-3C2A-417A-961E-97FF53C43E2A}" type="datetimeFigureOut">
              <a:rPr lang="en-US"/>
              <a:pPr>
                <a:defRPr/>
              </a:pPr>
              <a:t>5/29/2018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5532FC0-F6E7-44D2-9D10-A8D36863AFAE}" type="slidenum">
              <a:rPr lang="en-US"/>
              <a:pPr>
                <a:defRPr/>
              </a:pPr>
              <a:t>‹#›</a:t>
            </a:fld>
            <a:endParaRPr lang="en-US"/>
          </a:p>
        </p:txBody>
      </p:sp>
    </p:spTree>
    <p:extLst>
      <p:ext uri="{BB962C8B-B14F-4D97-AF65-F5344CB8AC3E}">
        <p14:creationId xmlns:p14="http://schemas.microsoft.com/office/powerpoint/2010/main" val="3597267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he-IL"/>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Date Placeholder 3"/>
          <p:cNvSpPr>
            <a:spLocks noGrp="1"/>
          </p:cNvSpPr>
          <p:nvPr>
            <p:ph type="dt" sz="half" idx="10"/>
          </p:nvPr>
        </p:nvSpPr>
        <p:spPr/>
        <p:txBody>
          <a:bodyPr/>
          <a:lstStyle>
            <a:lvl1pPr>
              <a:defRPr/>
            </a:lvl1pPr>
          </a:lstStyle>
          <a:p>
            <a:pPr>
              <a:defRPr/>
            </a:pPr>
            <a:fld id="{EC1602B2-5B16-45D4-AAE8-754091D2E2F4}" type="datetimeFigureOut">
              <a:rPr lang="en-US"/>
              <a:pPr>
                <a:defRPr/>
              </a:pPr>
              <a:t>5/29/2018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12B562A-DD92-4469-BD87-839C0B75E943}" type="slidenum">
              <a:rPr lang="en-US"/>
              <a:pPr>
                <a:defRPr/>
              </a:pPr>
              <a:t>‹#›</a:t>
            </a:fld>
            <a:endParaRPr lang="en-US"/>
          </a:p>
        </p:txBody>
      </p:sp>
    </p:spTree>
    <p:extLst>
      <p:ext uri="{BB962C8B-B14F-4D97-AF65-F5344CB8AC3E}">
        <p14:creationId xmlns:p14="http://schemas.microsoft.com/office/powerpoint/2010/main" val="25958181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Date Placeholder 3"/>
          <p:cNvSpPr>
            <a:spLocks noGrp="1"/>
          </p:cNvSpPr>
          <p:nvPr>
            <p:ph type="dt" sz="half" idx="10"/>
          </p:nvPr>
        </p:nvSpPr>
        <p:spPr/>
        <p:txBody>
          <a:bodyPr/>
          <a:lstStyle>
            <a:lvl1pPr>
              <a:defRPr/>
            </a:lvl1pPr>
          </a:lstStyle>
          <a:p>
            <a:pPr>
              <a:defRPr/>
            </a:pPr>
            <a:fld id="{737237CF-A0CD-4FCD-8A7A-C7951A6E4557}" type="datetimeFigureOut">
              <a:rPr lang="en-US"/>
              <a:pPr>
                <a:defRPr/>
              </a:pPr>
              <a:t>5/29/2018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ED9326B-2031-4469-A950-580C678238F7}" type="slidenum">
              <a:rPr lang="en-US"/>
              <a:pPr>
                <a:defRPr/>
              </a:pPr>
              <a:t>‹#›</a:t>
            </a:fld>
            <a:endParaRPr lang="en-US"/>
          </a:p>
        </p:txBody>
      </p:sp>
    </p:spTree>
    <p:extLst>
      <p:ext uri="{BB962C8B-B14F-4D97-AF65-F5344CB8AC3E}">
        <p14:creationId xmlns:p14="http://schemas.microsoft.com/office/powerpoint/2010/main" val="13450930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6525CC8-3995-41CC-97EE-612E36D86AF1}" type="datetimeFigureOut">
              <a:rPr lang="en-US"/>
              <a:pPr>
                <a:defRPr/>
              </a:pPr>
              <a:t>5/29/2018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389B266-5BEB-4540-97F3-58ADEDA013D1}" type="slidenum">
              <a:rPr lang="en-US"/>
              <a:pPr>
                <a:defRPr/>
              </a:pPr>
              <a:t>‹#›</a:t>
            </a:fld>
            <a:endParaRPr lang="en-US"/>
          </a:p>
        </p:txBody>
      </p:sp>
    </p:spTree>
    <p:extLst>
      <p:ext uri="{BB962C8B-B14F-4D97-AF65-F5344CB8AC3E}">
        <p14:creationId xmlns:p14="http://schemas.microsoft.com/office/powerpoint/2010/main" val="14971036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he-IL"/>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10FD9E9-7FE6-4D80-B67F-B1BA98D18B96}" type="datetimeFigureOut">
              <a:rPr lang="en-US"/>
              <a:pPr>
                <a:defRPr/>
              </a:pPr>
              <a:t>5/29/2018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CCDE0A-0EEE-4DED-9364-D587804759DE}" type="slidenum">
              <a:rPr lang="en-US"/>
              <a:pPr>
                <a:defRPr/>
              </a:pPr>
              <a:t>‹#›</a:t>
            </a:fld>
            <a:endParaRPr lang="en-US"/>
          </a:p>
        </p:txBody>
      </p:sp>
    </p:spTree>
    <p:extLst>
      <p:ext uri="{BB962C8B-B14F-4D97-AF65-F5344CB8AC3E}">
        <p14:creationId xmlns:p14="http://schemas.microsoft.com/office/powerpoint/2010/main" val="12073032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he-IL"/>
          </a:p>
        </p:txBody>
      </p:sp>
      <p:sp>
        <p:nvSpPr>
          <p:cNvPr id="3" name="Picture Placeholder 2"/>
          <p:cNvSpPr>
            <a:spLocks noGrp="1"/>
          </p:cNvSpPr>
          <p:nvPr>
            <p:ph type="pic" idx="1"/>
          </p:nvPr>
        </p:nvSpPr>
        <p:spPr>
          <a:xfrm>
            <a:off x="3887391" y="987428"/>
            <a:ext cx="4629150" cy="4873625"/>
          </a:xfrm>
        </p:spPr>
        <p:txBody>
          <a:bodyPr rtlCol="1">
            <a:normAutofit/>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he-IL"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3B843B9-55F4-4D8F-958B-EA0698336C9B}" type="datetimeFigureOut">
              <a:rPr lang="en-US"/>
              <a:pPr>
                <a:defRPr/>
              </a:pPr>
              <a:t>5/29/2018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0121901-6014-4D9C-8977-47401DD00610}" type="slidenum">
              <a:rPr lang="en-US"/>
              <a:pPr>
                <a:defRPr/>
              </a:pPr>
              <a:t>‹#›</a:t>
            </a:fld>
            <a:endParaRPr lang="en-US"/>
          </a:p>
        </p:txBody>
      </p:sp>
    </p:spTree>
    <p:extLst>
      <p:ext uri="{BB962C8B-B14F-4D97-AF65-F5344CB8AC3E}">
        <p14:creationId xmlns:p14="http://schemas.microsoft.com/office/powerpoint/2010/main" val="37497956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lvl1pPr>
              <a:defRPr/>
            </a:lvl1pPr>
          </a:lstStyle>
          <a:p>
            <a:pPr>
              <a:defRPr/>
            </a:pPr>
            <a:fld id="{CAFDCE68-F4AC-48E7-9FFE-A57506268F67}" type="datetimeFigureOut">
              <a:rPr lang="en-US"/>
              <a:pPr>
                <a:defRPr/>
              </a:pPr>
              <a:t>5/29/2018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970AC9-ABCD-44CE-893C-8C91B6045DC4}" type="slidenum">
              <a:rPr lang="en-US"/>
              <a:pPr>
                <a:defRPr/>
              </a:pPr>
              <a:t>‹#›</a:t>
            </a:fld>
            <a:endParaRPr lang="en-US"/>
          </a:p>
        </p:txBody>
      </p:sp>
    </p:spTree>
    <p:extLst>
      <p:ext uri="{BB962C8B-B14F-4D97-AF65-F5344CB8AC3E}">
        <p14:creationId xmlns:p14="http://schemas.microsoft.com/office/powerpoint/2010/main" val="24101910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he-IL"/>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lvl1pPr>
              <a:defRPr/>
            </a:lvl1pPr>
          </a:lstStyle>
          <a:p>
            <a:pPr>
              <a:defRPr/>
            </a:pPr>
            <a:fld id="{AA8DC86C-83B7-4E15-942A-7A8B3B314D68}" type="datetimeFigureOut">
              <a:rPr lang="en-US"/>
              <a:pPr>
                <a:defRPr/>
              </a:pPr>
              <a:t>5/29/2018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CA656C-A074-4588-82DE-D7AAD38D4E29}" type="slidenum">
              <a:rPr lang="en-US"/>
              <a:pPr>
                <a:defRPr/>
              </a:pPr>
              <a:t>‹#›</a:t>
            </a:fld>
            <a:endParaRPr lang="en-US"/>
          </a:p>
        </p:txBody>
      </p:sp>
    </p:spTree>
    <p:extLst>
      <p:ext uri="{BB962C8B-B14F-4D97-AF65-F5344CB8AC3E}">
        <p14:creationId xmlns:p14="http://schemas.microsoft.com/office/powerpoint/2010/main" val="7752132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cSld name="תוכן">
    <p:spTree>
      <p:nvGrpSpPr>
        <p:cNvPr id="1" name=""/>
        <p:cNvGrpSpPr/>
        <p:nvPr/>
      </p:nvGrpSpPr>
      <p:grpSpPr>
        <a:xfrm>
          <a:off x="0" y="0"/>
          <a:ext cx="0" cy="0"/>
          <a:chOff x="0" y="0"/>
          <a:chExt cx="0" cy="0"/>
        </a:xfrm>
      </p:grpSpPr>
      <p:sp>
        <p:nvSpPr>
          <p:cNvPr id="2" name="מציין מיקום תוכן 1"/>
          <p:cNvSpPr>
            <a:spLocks noGrp="1"/>
          </p:cNvSpPr>
          <p:nvPr>
            <p:ph/>
          </p:nvPr>
        </p:nvSpPr>
        <p:spPr>
          <a:xfrm>
            <a:off x="628650" y="365125"/>
            <a:ext cx="7886700" cy="5811838"/>
          </a:xfrm>
        </p:spPr>
        <p:txBody>
          <a:bodyPr/>
          <a:lstStyle/>
          <a:p>
            <a:pPr lvl="0"/>
            <a:r>
              <a:rPr lang="en-US"/>
              <a:t>לחץ כדי לערוך סגנונות טקסט של תבנית בסיס</a:t>
            </a:r>
          </a:p>
          <a:p>
            <a:pPr lvl="1"/>
            <a:r>
              <a:rPr lang="en-US"/>
              <a:t>רמה שנייה</a:t>
            </a:r>
          </a:p>
          <a:p>
            <a:pPr lvl="2"/>
            <a:r>
              <a:rPr lang="en-US"/>
              <a:t>רמה שלישית</a:t>
            </a:r>
          </a:p>
          <a:p>
            <a:pPr lvl="3"/>
            <a:r>
              <a:rPr lang="en-US"/>
              <a:t>רמה רביעית</a:t>
            </a:r>
          </a:p>
          <a:p>
            <a:pPr lvl="4"/>
            <a:r>
              <a:rPr lang="en-US"/>
              <a:t>רמה חמישית</a:t>
            </a:r>
            <a:endParaRPr lang="he-IL"/>
          </a:p>
        </p:txBody>
      </p:sp>
      <p:sp>
        <p:nvSpPr>
          <p:cNvPr id="3" name="Date Placeholder 3"/>
          <p:cNvSpPr>
            <a:spLocks noGrp="1"/>
          </p:cNvSpPr>
          <p:nvPr>
            <p:ph type="dt" sz="half" idx="10"/>
          </p:nvPr>
        </p:nvSpPr>
        <p:spPr/>
        <p:txBody>
          <a:bodyPr/>
          <a:lstStyle>
            <a:lvl1pPr>
              <a:defRPr/>
            </a:lvl1pPr>
          </a:lstStyle>
          <a:p>
            <a:pPr>
              <a:defRPr/>
            </a:pPr>
            <a:fld id="{F282C8B1-18DF-465D-B9AF-C84CF0296B2D}" type="datetimeFigureOut">
              <a:rPr lang="en-US"/>
              <a:pPr>
                <a:defRPr/>
              </a:pPr>
              <a:t>5/29/2018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AC812A4-F1E2-43B1-A60C-36210BB8FE25}" type="slidenum">
              <a:rPr lang="he-IL"/>
              <a:pPr>
                <a:defRPr/>
              </a:pPr>
              <a:t>‹#›</a:t>
            </a:fld>
            <a:endParaRPr lang="en-US"/>
          </a:p>
        </p:txBody>
      </p:sp>
    </p:spTree>
    <p:extLst>
      <p:ext uri="{BB962C8B-B14F-4D97-AF65-F5344CB8AC3E}">
        <p14:creationId xmlns:p14="http://schemas.microsoft.com/office/powerpoint/2010/main" val="41697275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4" name="Group 2"/>
          <p:cNvGrpSpPr>
            <a:grpSpLocks/>
          </p:cNvGrpSpPr>
          <p:nvPr/>
        </p:nvGrpSpPr>
        <p:grpSpPr bwMode="auto">
          <a:xfrm>
            <a:off x="-6350" y="20638"/>
            <a:ext cx="9144000" cy="6858000"/>
            <a:chOff x="0" y="0"/>
            <a:chExt cx="5760" cy="4320"/>
          </a:xfrm>
        </p:grpSpPr>
        <p:sp>
          <p:nvSpPr>
            <p:cNvPr id="5" name="Freeform 3"/>
            <p:cNvSpPr>
              <a:spLocks/>
            </p:cNvSpPr>
            <p:nvPr/>
          </p:nvSpPr>
          <p:spPr bwMode="hidden">
            <a:xfrm>
              <a:off x="0" y="3072"/>
              <a:ext cx="5760" cy="1248"/>
            </a:xfrm>
            <a:custGeom>
              <a:avLst/>
              <a:gdLst>
                <a:gd name="T0" fmla="*/ 5028 w 6027"/>
                <a:gd name="T1" fmla="*/ 201 h 2296"/>
                <a:gd name="T2" fmla="*/ 0 w 6027"/>
                <a:gd name="T3" fmla="*/ 201 h 2296"/>
                <a:gd name="T4" fmla="*/ 0 w 6027"/>
                <a:gd name="T5" fmla="*/ 0 h 2296"/>
                <a:gd name="T6" fmla="*/ 5028 w 6027"/>
                <a:gd name="T7" fmla="*/ 0 h 2296"/>
                <a:gd name="T8" fmla="*/ 5028 w 6027"/>
                <a:gd name="T9" fmla="*/ 201 h 2296"/>
                <a:gd name="T10" fmla="*/ 5028 w 6027"/>
                <a:gd name="T11" fmla="*/ 201 h 2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6" name="Freeform 4"/>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he-IL">
                <a:solidFill>
                  <a:srgbClr val="FFFFFF"/>
                </a:solidFill>
              </a:endParaRPr>
            </a:p>
          </p:txBody>
        </p:sp>
      </p:grpSp>
      <p:sp>
        <p:nvSpPr>
          <p:cNvPr id="7" name="Freeform 5"/>
          <p:cNvSpPr>
            <a:spLocks/>
          </p:cNvSpPr>
          <p:nvPr/>
        </p:nvSpPr>
        <p:spPr bwMode="hidden">
          <a:xfrm>
            <a:off x="6242050" y="6269038"/>
            <a:ext cx="2895600" cy="609600"/>
          </a:xfrm>
          <a:custGeom>
            <a:avLst/>
            <a:gdLst>
              <a:gd name="T0" fmla="*/ 2147483647 w 5748"/>
              <a:gd name="T1" fmla="*/ 2147483647 h 246"/>
              <a:gd name="T2" fmla="*/ 0 w 5748"/>
              <a:gd name="T3" fmla="*/ 2147483647 h 246"/>
              <a:gd name="T4" fmla="*/ 0 w 5748"/>
              <a:gd name="T5" fmla="*/ 0 h 246"/>
              <a:gd name="T6" fmla="*/ 2147483647 w 5748"/>
              <a:gd name="T7" fmla="*/ 0 h 246"/>
              <a:gd name="T8" fmla="*/ 2147483647 w 5748"/>
              <a:gd name="T9" fmla="*/ 2147483647 h 246"/>
              <a:gd name="T10" fmla="*/ 2147483647 w 5748"/>
              <a:gd name="T11" fmla="*/ 2147483647 h 2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8" h="246">
                <a:moveTo>
                  <a:pt x="5748" y="246"/>
                </a:moveTo>
                <a:lnTo>
                  <a:pt x="0" y="246"/>
                </a:lnTo>
                <a:lnTo>
                  <a:pt x="0" y="0"/>
                </a:lnTo>
                <a:lnTo>
                  <a:pt x="5748" y="0"/>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grpSp>
        <p:nvGrpSpPr>
          <p:cNvPr id="8" name="Group 6"/>
          <p:cNvGrpSpPr>
            <a:grpSpLocks/>
          </p:cNvGrpSpPr>
          <p:nvPr/>
        </p:nvGrpSpPr>
        <p:grpSpPr bwMode="auto">
          <a:xfrm>
            <a:off x="-1588" y="6034088"/>
            <a:ext cx="7845426" cy="850900"/>
            <a:chOff x="0" y="3792"/>
            <a:chExt cx="4942" cy="536"/>
          </a:xfrm>
        </p:grpSpPr>
        <p:sp>
          <p:nvSpPr>
            <p:cNvPr id="9" name="Freeform 7"/>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he-IL">
                <a:solidFill>
                  <a:srgbClr val="FFFFFF"/>
                </a:solidFill>
              </a:endParaRPr>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gd name="T0" fmla="*/ 636 w 994"/>
                  <a:gd name="T1" fmla="*/ 373 h 529"/>
                  <a:gd name="T2" fmla="*/ 495 w 994"/>
                  <a:gd name="T3" fmla="*/ 370 h 529"/>
                  <a:gd name="T4" fmla="*/ 280 w 994"/>
                  <a:gd name="T5" fmla="*/ 249 h 529"/>
                  <a:gd name="T6" fmla="*/ 127 w 994"/>
                  <a:gd name="T7" fmla="*/ 66 h 529"/>
                  <a:gd name="T8" fmla="*/ 0 w 994"/>
                  <a:gd name="T9" fmla="*/ 0 h 529"/>
                  <a:gd name="T10" fmla="*/ 22 w 994"/>
                  <a:gd name="T11" fmla="*/ 26 h 529"/>
                  <a:gd name="T12" fmla="*/ 0 w 994"/>
                  <a:gd name="T13" fmla="*/ 65 h 529"/>
                  <a:gd name="T14" fmla="*/ 30 w 994"/>
                  <a:gd name="T15" fmla="*/ 119 h 529"/>
                  <a:gd name="T16" fmla="*/ 75 w 994"/>
                  <a:gd name="T17" fmla="*/ 243 h 529"/>
                  <a:gd name="T18" fmla="*/ 45 w 994"/>
                  <a:gd name="T19" fmla="*/ 422 h 529"/>
                  <a:gd name="T20" fmla="*/ 200 w 994"/>
                  <a:gd name="T21" fmla="*/ 329 h 529"/>
                  <a:gd name="T22" fmla="*/ 592 w 994"/>
                  <a:gd name="T23" fmla="*/ 527 h 529"/>
                  <a:gd name="T24" fmla="*/ 994 w 994"/>
                  <a:gd name="T25" fmla="*/ 529 h 529"/>
                  <a:gd name="T26" fmla="*/ 828 w 994"/>
                  <a:gd name="T27" fmla="*/ 473 h 529"/>
                  <a:gd name="T28" fmla="*/ 636 w 994"/>
                  <a:gd name="T29" fmla="*/ 373 h 5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3" name="Freeform 10"/>
              <p:cNvSpPr>
                <a:spLocks/>
              </p:cNvSpPr>
              <p:nvPr userDrawn="1"/>
            </p:nvSpPr>
            <p:spPr bwMode="ltGray">
              <a:xfrm>
                <a:off x="2677" y="3792"/>
                <a:ext cx="186" cy="395"/>
              </a:xfrm>
              <a:custGeom>
                <a:avLst/>
                <a:gdLst>
                  <a:gd name="T0" fmla="*/ 36 w 186"/>
                  <a:gd name="T1" fmla="*/ 0 h 353"/>
                  <a:gd name="T2" fmla="*/ 54 w 186"/>
                  <a:gd name="T3" fmla="*/ 28 h 353"/>
                  <a:gd name="T4" fmla="*/ 24 w 186"/>
                  <a:gd name="T5" fmla="*/ 48 h 353"/>
                  <a:gd name="T6" fmla="*/ 18 w 186"/>
                  <a:gd name="T7" fmla="*/ 104 h 353"/>
                  <a:gd name="T8" fmla="*/ 42 w 186"/>
                  <a:gd name="T9" fmla="*/ 179 h 353"/>
                  <a:gd name="T10" fmla="*/ 48 w 186"/>
                  <a:gd name="T11" fmla="*/ 254 h 353"/>
                  <a:gd name="T12" fmla="*/ 0 w 186"/>
                  <a:gd name="T13" fmla="*/ 554 h 353"/>
                  <a:gd name="T14" fmla="*/ 54 w 186"/>
                  <a:gd name="T15" fmla="*/ 366 h 353"/>
                  <a:gd name="T16" fmla="*/ 84 w 186"/>
                  <a:gd name="T17" fmla="*/ 339 h 353"/>
                  <a:gd name="T18" fmla="*/ 126 w 186"/>
                  <a:gd name="T19" fmla="*/ 198 h 353"/>
                  <a:gd name="T20" fmla="*/ 144 w 186"/>
                  <a:gd name="T21" fmla="*/ 188 h 353"/>
                  <a:gd name="T22" fmla="*/ 144 w 186"/>
                  <a:gd name="T23" fmla="*/ 141 h 353"/>
                  <a:gd name="T24" fmla="*/ 186 w 186"/>
                  <a:gd name="T25" fmla="*/ 104 h 353"/>
                  <a:gd name="T26" fmla="*/ 162 w 186"/>
                  <a:gd name="T27" fmla="*/ 94 h 353"/>
                  <a:gd name="T28" fmla="*/ 36 w 186"/>
                  <a:gd name="T29" fmla="*/ 0 h 353"/>
                  <a:gd name="T30" fmla="*/ 36 w 186"/>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4" name="Freeform 11"/>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5" name="Freeform 12"/>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10 h 66"/>
                  <a:gd name="T8" fmla="*/ 6 w 155"/>
                  <a:gd name="T9" fmla="*/ 28 h 66"/>
                  <a:gd name="T10" fmla="*/ 0 w 155"/>
                  <a:gd name="T11" fmla="*/ 38 h 66"/>
                  <a:gd name="T12" fmla="*/ 78 w 155"/>
                  <a:gd name="T13" fmla="*/ 94 h 66"/>
                  <a:gd name="T14" fmla="*/ 96 w 155"/>
                  <a:gd name="T15" fmla="*/ 66 h 66"/>
                  <a:gd name="T16" fmla="*/ 155 w 155"/>
                  <a:gd name="T17" fmla="*/ 104 h 66"/>
                  <a:gd name="T18" fmla="*/ 126 w 155"/>
                  <a:gd name="T19" fmla="*/ 38 h 66"/>
                  <a:gd name="T20" fmla="*/ 149 w 155"/>
                  <a:gd name="T21" fmla="*/ 0 h 66"/>
                  <a:gd name="T22" fmla="*/ 114 w 155"/>
                  <a:gd name="T23" fmla="*/ 0 h 66"/>
                  <a:gd name="T24" fmla="*/ 114 w 155"/>
                  <a:gd name="T25" fmla="*/ 0 h 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6" name="Freeform 13"/>
              <p:cNvSpPr>
                <a:spLocks/>
              </p:cNvSpPr>
              <p:nvPr userDrawn="1"/>
            </p:nvSpPr>
            <p:spPr bwMode="ltGray">
              <a:xfrm>
                <a:off x="2486" y="3859"/>
                <a:ext cx="42" cy="81"/>
              </a:xfrm>
              <a:custGeom>
                <a:avLst/>
                <a:gdLst>
                  <a:gd name="T0" fmla="*/ 6 w 42"/>
                  <a:gd name="T1" fmla="*/ 59 h 72"/>
                  <a:gd name="T2" fmla="*/ 0 w 42"/>
                  <a:gd name="T3" fmla="*/ 29 h 72"/>
                  <a:gd name="T4" fmla="*/ 12 w 42"/>
                  <a:gd name="T5" fmla="*/ 10 h 72"/>
                  <a:gd name="T6" fmla="*/ 0 w 42"/>
                  <a:gd name="T7" fmla="*/ 10 h 72"/>
                  <a:gd name="T8" fmla="*/ 12 w 42"/>
                  <a:gd name="T9" fmla="*/ 10 h 72"/>
                  <a:gd name="T10" fmla="*/ 24 w 42"/>
                  <a:gd name="T11" fmla="*/ 10 h 72"/>
                  <a:gd name="T12" fmla="*/ 36 w 42"/>
                  <a:gd name="T13" fmla="*/ 10 h 72"/>
                  <a:gd name="T14" fmla="*/ 42 w 42"/>
                  <a:gd name="T15" fmla="*/ 0 h 72"/>
                  <a:gd name="T16" fmla="*/ 30 w 42"/>
                  <a:gd name="T17" fmla="*/ 29 h 72"/>
                  <a:gd name="T18" fmla="*/ 42 w 42"/>
                  <a:gd name="T19" fmla="*/ 78 h 72"/>
                  <a:gd name="T20" fmla="*/ 12 w 42"/>
                  <a:gd name="T21" fmla="*/ 115 h 72"/>
                  <a:gd name="T22" fmla="*/ 6 w 42"/>
                  <a:gd name="T23" fmla="*/ 59 h 72"/>
                  <a:gd name="T24" fmla="*/ 6 w 42"/>
                  <a:gd name="T25" fmla="*/ 59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grpSp>
        <p:sp>
          <p:nvSpPr>
            <p:cNvPr id="11" name="Freeform 14"/>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he-IL">
                <a:solidFill>
                  <a:srgbClr val="FFFFFF"/>
                </a:solidFill>
              </a:endParaRPr>
            </a:p>
          </p:txBody>
        </p:sp>
      </p:grpSp>
      <p:grpSp>
        <p:nvGrpSpPr>
          <p:cNvPr id="17" name="Group 15"/>
          <p:cNvGrpSpPr>
            <a:grpSpLocks/>
          </p:cNvGrpSpPr>
          <p:nvPr/>
        </p:nvGrpSpPr>
        <p:grpSpPr bwMode="auto">
          <a:xfrm>
            <a:off x="627063" y="6021388"/>
            <a:ext cx="5684837" cy="849312"/>
            <a:chOff x="395" y="3793"/>
            <a:chExt cx="3581" cy="535"/>
          </a:xfrm>
        </p:grpSpPr>
        <p:sp>
          <p:nvSpPr>
            <p:cNvPr id="18" name="Freeform 16"/>
            <p:cNvSpPr>
              <a:spLocks/>
            </p:cNvSpPr>
            <p:nvPr userDrawn="1"/>
          </p:nvSpPr>
          <p:spPr bwMode="auto">
            <a:xfrm>
              <a:off x="1196" y="3793"/>
              <a:ext cx="365" cy="291"/>
            </a:xfrm>
            <a:custGeom>
              <a:avLst/>
              <a:gdLst>
                <a:gd name="T0" fmla="*/ 24 w 365"/>
                <a:gd name="T1" fmla="*/ 24 h 287"/>
                <a:gd name="T2" fmla="*/ 0 w 365"/>
                <a:gd name="T3" fmla="*/ 64 h 287"/>
                <a:gd name="T4" fmla="*/ 66 w 365"/>
                <a:gd name="T5" fmla="*/ 116 h 287"/>
                <a:gd name="T6" fmla="*/ 143 w 365"/>
                <a:gd name="T7" fmla="*/ 192 h 287"/>
                <a:gd name="T8" fmla="*/ 191 w 365"/>
                <a:gd name="T9" fmla="*/ 176 h 287"/>
                <a:gd name="T10" fmla="*/ 341 w 365"/>
                <a:gd name="T11" fmla="*/ 303 h 287"/>
                <a:gd name="T12" fmla="*/ 305 w 365"/>
                <a:gd name="T13" fmla="*/ 183 h 287"/>
                <a:gd name="T14" fmla="*/ 365 w 365"/>
                <a:gd name="T15" fmla="*/ 140 h 287"/>
                <a:gd name="T16" fmla="*/ 359 w 365"/>
                <a:gd name="T17" fmla="*/ 134 h 287"/>
                <a:gd name="T18" fmla="*/ 335 w 365"/>
                <a:gd name="T19" fmla="*/ 122 h 287"/>
                <a:gd name="T20" fmla="*/ 299 w 365"/>
                <a:gd name="T21" fmla="*/ 94 h 287"/>
                <a:gd name="T22" fmla="*/ 257 w 365"/>
                <a:gd name="T23" fmla="*/ 76 h 287"/>
                <a:gd name="T24" fmla="*/ 215 w 365"/>
                <a:gd name="T25" fmla="*/ 58 h 287"/>
                <a:gd name="T26" fmla="*/ 173 w 365"/>
                <a:gd name="T27" fmla="*/ 40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9" name="Freeform 17"/>
            <p:cNvSpPr>
              <a:spLocks/>
            </p:cNvSpPr>
            <p:nvPr userDrawn="1"/>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20" name="Freeform 18"/>
            <p:cNvSpPr>
              <a:spLocks/>
            </p:cNvSpPr>
            <p:nvPr userDrawn="1"/>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4 h 60"/>
                <a:gd name="T16" fmla="*/ 65 w 71"/>
                <a:gd name="T17" fmla="*/ 46 h 60"/>
                <a:gd name="T18" fmla="*/ 71 w 71"/>
                <a:gd name="T19" fmla="*/ 58 h 60"/>
                <a:gd name="T20" fmla="*/ 71 w 71"/>
                <a:gd name="T21" fmla="*/ 64 h 60"/>
                <a:gd name="T22" fmla="*/ 59 w 71"/>
                <a:gd name="T23" fmla="*/ 58 h 60"/>
                <a:gd name="T24" fmla="*/ 47 w 71"/>
                <a:gd name="T25" fmla="*/ 46 h 60"/>
                <a:gd name="T26" fmla="*/ 23 w 71"/>
                <a:gd name="T27" fmla="*/ 34 h 60"/>
                <a:gd name="T28" fmla="*/ 23 w 71"/>
                <a:gd name="T29" fmla="*/ 40 h 60"/>
                <a:gd name="T30" fmla="*/ 18 w 71"/>
                <a:gd name="T31" fmla="*/ 46 h 60"/>
                <a:gd name="T32" fmla="*/ 12 w 71"/>
                <a:gd name="T33" fmla="*/ 52 h 60"/>
                <a:gd name="T34" fmla="*/ 6 w 71"/>
                <a:gd name="T35" fmla="*/ 52 h 60"/>
                <a:gd name="T36" fmla="*/ 6 w 71"/>
                <a:gd name="T37" fmla="*/ 52 h 60"/>
                <a:gd name="T38" fmla="*/ 6 w 71"/>
                <a:gd name="T39" fmla="*/ 40 h 60"/>
                <a:gd name="T40" fmla="*/ 0 w 71"/>
                <a:gd name="T41" fmla="*/ 18 h 60"/>
                <a:gd name="T42" fmla="*/ 0 w 71"/>
                <a:gd name="T43" fmla="*/ 18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21" name="Freeform 19"/>
            <p:cNvSpPr>
              <a:spLocks/>
            </p:cNvSpPr>
            <p:nvPr userDrawn="1"/>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8 h 162"/>
                <a:gd name="T10" fmla="*/ 96 w 161"/>
                <a:gd name="T11" fmla="*/ 64 h 162"/>
                <a:gd name="T12" fmla="*/ 102 w 161"/>
                <a:gd name="T13" fmla="*/ 76 h 162"/>
                <a:gd name="T14" fmla="*/ 108 w 161"/>
                <a:gd name="T15" fmla="*/ 88 h 162"/>
                <a:gd name="T16" fmla="*/ 120 w 161"/>
                <a:gd name="T17" fmla="*/ 100 h 162"/>
                <a:gd name="T18" fmla="*/ 143 w 161"/>
                <a:gd name="T19" fmla="*/ 118 h 162"/>
                <a:gd name="T20" fmla="*/ 155 w 161"/>
                <a:gd name="T21" fmla="*/ 146 h 162"/>
                <a:gd name="T22" fmla="*/ 161 w 161"/>
                <a:gd name="T23" fmla="*/ 164 h 162"/>
                <a:gd name="T24" fmla="*/ 161 w 161"/>
                <a:gd name="T25" fmla="*/ 170 h 162"/>
                <a:gd name="T26" fmla="*/ 96 w 161"/>
                <a:gd name="T27" fmla="*/ 106 h 162"/>
                <a:gd name="T28" fmla="*/ 30 w 161"/>
                <a:gd name="T29" fmla="*/ 58 h 162"/>
                <a:gd name="T30" fmla="*/ 0 w 161"/>
                <a:gd name="T31" fmla="*/ 0 h 162"/>
                <a:gd name="T32" fmla="*/ 30 w 161"/>
                <a:gd name="T33" fmla="*/ 0 h 162"/>
                <a:gd name="T34" fmla="*/ 30 w 161"/>
                <a:gd name="T35" fmla="*/ 0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22" name="Freeform 20"/>
            <p:cNvSpPr>
              <a:spLocks/>
            </p:cNvSpPr>
            <p:nvPr userDrawn="1"/>
          </p:nvSpPr>
          <p:spPr bwMode="auto">
            <a:xfrm>
              <a:off x="706" y="3854"/>
              <a:ext cx="59" cy="61"/>
            </a:xfrm>
            <a:custGeom>
              <a:avLst/>
              <a:gdLst>
                <a:gd name="T0" fmla="*/ 59 w 59"/>
                <a:gd name="T1" fmla="*/ 6 h 60"/>
                <a:gd name="T2" fmla="*/ 41 w 59"/>
                <a:gd name="T3" fmla="*/ 34 h 60"/>
                <a:gd name="T4" fmla="*/ 41 w 59"/>
                <a:gd name="T5" fmla="*/ 40 h 60"/>
                <a:gd name="T6" fmla="*/ 47 w 59"/>
                <a:gd name="T7" fmla="*/ 46 h 60"/>
                <a:gd name="T8" fmla="*/ 53 w 59"/>
                <a:gd name="T9" fmla="*/ 58 h 60"/>
                <a:gd name="T10" fmla="*/ 53 w 59"/>
                <a:gd name="T11" fmla="*/ 64 h 60"/>
                <a:gd name="T12" fmla="*/ 47 w 59"/>
                <a:gd name="T13" fmla="*/ 58 h 60"/>
                <a:gd name="T14" fmla="*/ 35 w 59"/>
                <a:gd name="T15" fmla="*/ 52 h 60"/>
                <a:gd name="T16" fmla="*/ 23 w 59"/>
                <a:gd name="T17" fmla="*/ 40 h 60"/>
                <a:gd name="T18" fmla="*/ 17 w 59"/>
                <a:gd name="T19" fmla="*/ 34 h 60"/>
                <a:gd name="T20" fmla="*/ 0 w 59"/>
                <a:gd name="T21" fmla="*/ 0 h 60"/>
                <a:gd name="T22" fmla="*/ 59 w 59"/>
                <a:gd name="T23" fmla="*/ 6 h 60"/>
                <a:gd name="T24" fmla="*/ 59 w 59"/>
                <a:gd name="T25" fmla="*/ 6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23" name="Freeform 21"/>
            <p:cNvSpPr>
              <a:spLocks/>
            </p:cNvSpPr>
            <p:nvPr userDrawn="1"/>
          </p:nvSpPr>
          <p:spPr bwMode="auto">
            <a:xfrm>
              <a:off x="395" y="3811"/>
              <a:ext cx="245" cy="207"/>
            </a:xfrm>
            <a:custGeom>
              <a:avLst/>
              <a:gdLst>
                <a:gd name="T0" fmla="*/ 233 w 245"/>
                <a:gd name="T1" fmla="*/ 40 h 204"/>
                <a:gd name="T2" fmla="*/ 245 w 245"/>
                <a:gd name="T3" fmla="*/ 46 h 204"/>
                <a:gd name="T4" fmla="*/ 209 w 245"/>
                <a:gd name="T5" fmla="*/ 88 h 204"/>
                <a:gd name="T6" fmla="*/ 143 w 245"/>
                <a:gd name="T7" fmla="*/ 140 h 204"/>
                <a:gd name="T8" fmla="*/ 167 w 245"/>
                <a:gd name="T9" fmla="*/ 164 h 204"/>
                <a:gd name="T10" fmla="*/ 179 w 245"/>
                <a:gd name="T11" fmla="*/ 216 h 204"/>
                <a:gd name="T12" fmla="*/ 77 w 245"/>
                <a:gd name="T13" fmla="*/ 140 h 204"/>
                <a:gd name="T14" fmla="*/ 47 w 245"/>
                <a:gd name="T15" fmla="*/ 88 h 204"/>
                <a:gd name="T16" fmla="*/ 89 w 245"/>
                <a:gd name="T17" fmla="*/ 70 h 204"/>
                <a:gd name="T18" fmla="*/ 59 w 245"/>
                <a:gd name="T19" fmla="*/ 40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40 h 204"/>
                <a:gd name="T50" fmla="*/ 233 w 245"/>
                <a:gd name="T51" fmla="*/ 40 h 20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grpSp>
      <p:sp>
        <p:nvSpPr>
          <p:cNvPr id="9238" name="Rectangle 22"/>
          <p:cNvSpPr>
            <a:spLocks noGrp="1" noChangeArrowheads="1"/>
          </p:cNvSpPr>
          <p:nvPr>
            <p:ph type="ctrTitle" sz="quarter"/>
          </p:nvPr>
        </p:nvSpPr>
        <p:spPr>
          <a:xfrm>
            <a:off x="457200" y="1447800"/>
            <a:ext cx="8229600" cy="1736725"/>
          </a:xfrm>
        </p:spPr>
        <p:txBody>
          <a:bodyPr/>
          <a:lstStyle>
            <a:lvl1pPr>
              <a:defRPr sz="5400"/>
            </a:lvl1pPr>
          </a:lstStyle>
          <a:p>
            <a:pPr lvl="0"/>
            <a:r>
              <a:rPr lang="en-US" noProof="0"/>
              <a:t>Click to edit Master title style</a:t>
            </a:r>
          </a:p>
        </p:txBody>
      </p:sp>
      <p:sp>
        <p:nvSpPr>
          <p:cNvPr id="9239" name="Rectangle 23"/>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pPr lvl="0"/>
            <a:r>
              <a:rPr lang="en-US" noProof="0"/>
              <a:t>Click to edit Master subtitle style</a:t>
            </a:r>
          </a:p>
        </p:txBody>
      </p:sp>
      <p:sp>
        <p:nvSpPr>
          <p:cNvPr id="24" name="Rectangle 24"/>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25" name="Rectangle 25"/>
          <p:cNvSpPr>
            <a:spLocks noGrp="1" noChangeArrowheads="1"/>
          </p:cNvSpPr>
          <p:nvPr>
            <p:ph type="sldNum" sz="quarter" idx="11"/>
          </p:nvPr>
        </p:nvSpPr>
        <p:spPr/>
        <p:txBody>
          <a:bodyPr/>
          <a:lstStyle>
            <a:lvl1pPr>
              <a:defRPr/>
            </a:lvl1pPr>
          </a:lstStyle>
          <a:p>
            <a:pPr>
              <a:defRPr/>
            </a:pPr>
            <a:fld id="{6A5A3526-3958-4A13-B24B-65F8B0242995}" type="slidenum">
              <a:rPr lang="he-IL">
                <a:solidFill>
                  <a:srgbClr val="FFFFFF"/>
                </a:solidFill>
              </a:rPr>
              <a:pPr>
                <a:defRPr/>
              </a:pPr>
              <a:t>‹#›</a:t>
            </a:fld>
            <a:endParaRPr lang="en-US">
              <a:solidFill>
                <a:srgbClr val="FFFFFF"/>
              </a:solidFill>
            </a:endParaRPr>
          </a:p>
        </p:txBody>
      </p:sp>
      <p:sp>
        <p:nvSpPr>
          <p:cNvPr id="26" name="Rectangle 26"/>
          <p:cNvSpPr>
            <a:spLocks noGrp="1" noChangeArrowheads="1"/>
          </p:cNvSpPr>
          <p:nvPr>
            <p:ph type="ftr" sz="quarter" idx="12"/>
          </p:nvPr>
        </p:nvSpPr>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5119149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2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108F2CD3-B2CA-4029-8886-F9C1088FA28B}" type="slidenum">
              <a:rPr lang="he-IL">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7092277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e-IL"/>
              <a:t>לחץ כדי לערוך סגנונות טקסט של תבנית בסיס</a:t>
            </a:r>
          </a:p>
        </p:txBody>
      </p:sp>
      <p:sp>
        <p:nvSpPr>
          <p:cNvPr id="4" name="Rectangle 2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ACDFA3F2-D0EB-4E88-B71B-EA5A7751F32B}" type="slidenum">
              <a:rPr lang="he-IL">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157517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8F4B71BF-0C76-4EAD-9F25-53B31A330B41}" type="slidenum">
              <a:rPr lang="he-IL">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5296322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143000"/>
          </a:xfrm>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Rectangle 2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2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26"/>
          <p:cNvSpPr>
            <a:spLocks noGrp="1" noChangeArrowheads="1"/>
          </p:cNvSpPr>
          <p:nvPr>
            <p:ph type="sldNum" sz="quarter" idx="12"/>
          </p:nvPr>
        </p:nvSpPr>
        <p:spPr>
          <a:ln/>
        </p:spPr>
        <p:txBody>
          <a:bodyPr/>
          <a:lstStyle>
            <a:lvl1pPr>
              <a:defRPr/>
            </a:lvl1pPr>
          </a:lstStyle>
          <a:p>
            <a:pPr>
              <a:defRPr/>
            </a:pPr>
            <a:fld id="{276DE416-766E-4FAA-8CC6-E6C2AD9A96AE}" type="slidenum">
              <a:rPr lang="he-IL">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7253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Rectangle 2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5300C999-062A-4E1F-A9E0-CC4CD578191C}" type="slidenum">
              <a:rPr lang="he-IL">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491150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2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26"/>
          <p:cNvSpPr>
            <a:spLocks noGrp="1" noChangeArrowheads="1"/>
          </p:cNvSpPr>
          <p:nvPr>
            <p:ph type="sldNum" sz="quarter" idx="12"/>
          </p:nvPr>
        </p:nvSpPr>
        <p:spPr>
          <a:ln/>
        </p:spPr>
        <p:txBody>
          <a:bodyPr/>
          <a:lstStyle>
            <a:lvl1pPr>
              <a:defRPr/>
            </a:lvl1pPr>
          </a:lstStyle>
          <a:p>
            <a:pPr>
              <a:defRPr/>
            </a:pPr>
            <a:fld id="{A131DBBC-65B1-49F5-8CA9-46A33FA8D46F}" type="slidenum">
              <a:rPr lang="he-IL">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945173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B3B92333-B61D-427B-9AE7-C1497C35A06A}" type="slidenum">
              <a:rPr lang="he-IL">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7524194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2444AF26-2849-47E7-A33F-A4532878A0B4}" type="slidenum">
              <a:rPr lang="he-IL">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4848092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2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50C9BEC-543A-4CBC-A026-88601F0D0FEA}" type="slidenum">
              <a:rPr lang="he-IL">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906745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28600"/>
            <a:ext cx="2057400" cy="5867400"/>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28600"/>
            <a:ext cx="6019800" cy="586740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2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321B50E8-E302-4D67-B58E-AF35C0A29D40}" type="slidenum">
              <a:rPr lang="he-IL">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68094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fourObj">
  <p:cSld name="כותרת ו-4 תכנים">
    <p:spTree>
      <p:nvGrpSpPr>
        <p:cNvPr id="1" name=""/>
        <p:cNvGrpSpPr/>
        <p:nvPr/>
      </p:nvGrpSpPr>
      <p:grpSpPr>
        <a:xfrm>
          <a:off x="0" y="0"/>
          <a:ext cx="0" cy="0"/>
          <a:chOff x="0" y="0"/>
          <a:chExt cx="0" cy="0"/>
        </a:xfrm>
      </p:grpSpPr>
      <p:sp>
        <p:nvSpPr>
          <p:cNvPr id="2" name="כותרת 1"/>
          <p:cNvSpPr>
            <a:spLocks noGrp="1"/>
          </p:cNvSpPr>
          <p:nvPr>
            <p:ph type="title" sz="quarter"/>
          </p:nvPr>
        </p:nvSpPr>
        <p:spPr>
          <a:xfrm>
            <a:off x="685800" y="609600"/>
            <a:ext cx="7772400" cy="1143000"/>
          </a:xfrm>
        </p:spPr>
        <p:txBody>
          <a:bodyPr/>
          <a:lstStyle/>
          <a:p>
            <a:r>
              <a:rPr lang="he-IL"/>
              <a:t>לחץ כדי לערוך סגנון כותרת של תבנית בסיס</a:t>
            </a:r>
          </a:p>
        </p:txBody>
      </p:sp>
      <p:sp>
        <p:nvSpPr>
          <p:cNvPr id="3" name="מציין מיקום תוכן 2"/>
          <p:cNvSpPr>
            <a:spLocks noGrp="1"/>
          </p:cNvSpPr>
          <p:nvPr>
            <p:ph sz="quarter" idx="1"/>
          </p:nvPr>
        </p:nvSpPr>
        <p:spPr>
          <a:xfrm>
            <a:off x="685800" y="1981200"/>
            <a:ext cx="3810000" cy="19812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quarter" idx="2"/>
          </p:nvPr>
        </p:nvSpPr>
        <p:spPr>
          <a:xfrm>
            <a:off x="4648200" y="1981200"/>
            <a:ext cx="3810000" cy="19812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תוכן 4"/>
          <p:cNvSpPr>
            <a:spLocks noGrp="1"/>
          </p:cNvSpPr>
          <p:nvPr>
            <p:ph sz="quarter" idx="3"/>
          </p:nvPr>
        </p:nvSpPr>
        <p:spPr>
          <a:xfrm>
            <a:off x="685800" y="4114800"/>
            <a:ext cx="3810000" cy="19812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תוכן 5"/>
          <p:cNvSpPr>
            <a:spLocks noGrp="1"/>
          </p:cNvSpPr>
          <p:nvPr>
            <p:ph sz="quarter" idx="4"/>
          </p:nvPr>
        </p:nvSpPr>
        <p:spPr>
          <a:xfrm>
            <a:off x="4648200" y="4114800"/>
            <a:ext cx="3810000" cy="19812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9DA597D-4190-4F87-BC8A-4D87FEFE0C31}" type="slidenum">
              <a:rPr lang="he-IL"/>
              <a:pPr>
                <a:defRPr/>
              </a:pPr>
              <a:t>‹#›</a:t>
            </a:fld>
            <a:endParaRPr lang="en-US"/>
          </a:p>
        </p:txBody>
      </p:sp>
    </p:spTree>
    <p:extLst>
      <p:ext uri="{BB962C8B-B14F-4D97-AF65-F5344CB8AC3E}">
        <p14:creationId xmlns:p14="http://schemas.microsoft.com/office/powerpoint/2010/main" val="4096486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33F132B-32C6-47FB-A67E-37F753EEA6D4}" type="datetimeFigureOut">
              <a:rPr lang="he-IL" smtClean="0"/>
              <a:pPr/>
              <a:t>ט"ו/סיון/תשע"ח</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96FD324-2B72-43FE-8458-6BE8B2B41632}"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750">
                <a:solidFill>
                  <a:schemeClr val="tx1"/>
                </a:solidFill>
              </a:defRPr>
            </a:lvl1pPr>
          </a:lstStyle>
          <a:p>
            <a:fld id="{48A87A34-81AB-432B-8DAE-1953F412C126}" type="datetimeFigureOut">
              <a:rPr lang="en-US" dirty="0"/>
              <a:pPr/>
              <a:t>5/29/2018</a:t>
            </a:fld>
            <a:endParaRPr lang="en-US" dirty="0"/>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750">
                <a:solidFill>
                  <a:schemeClr val="tx1"/>
                </a:solidFill>
              </a:defRPr>
            </a:lvl1pPr>
          </a:lstStyle>
          <a:p>
            <a:endParaRPr lang="en-US" dirty="0"/>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750">
                <a:solidFill>
                  <a:schemeClr val="tx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29403883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defTabSz="685800" rtl="1" eaLnBrk="1" latinLnBrk="0" hangingPunct="1">
        <a:lnSpc>
          <a:spcPct val="90000"/>
        </a:lnSpc>
        <a:spcBef>
          <a:spcPct val="0"/>
        </a:spcBef>
        <a:buNone/>
        <a:defRPr sz="2700" kern="1200" cap="all" baseline="0">
          <a:solidFill>
            <a:schemeClr val="tx1"/>
          </a:solidFill>
          <a:effectLst/>
          <a:latin typeface="+mj-lt"/>
          <a:ea typeface="+mj-ea"/>
          <a:cs typeface="+mj-cs"/>
        </a:defRPr>
      </a:lvl1pPr>
    </p:titleStyle>
    <p:bodyStyle>
      <a:lvl1pPr marL="171450" indent="-171450" algn="r" defTabSz="685800" rtl="1" eaLnBrk="1" latinLnBrk="0" hangingPunct="1">
        <a:lnSpc>
          <a:spcPct val="120000"/>
        </a:lnSpc>
        <a:spcBef>
          <a:spcPts val="750"/>
        </a:spcBef>
        <a:buClr>
          <a:schemeClr val="tx1"/>
        </a:buClr>
        <a:buFont typeface="Arial" panose="020B0604020202020204" pitchFamily="34" charset="0"/>
        <a:buChar char="•"/>
        <a:defRPr sz="1500" kern="1200" cap="all" baseline="0">
          <a:solidFill>
            <a:schemeClr val="tx1"/>
          </a:solidFill>
          <a:effectLst/>
          <a:latin typeface="+mn-lt"/>
          <a:ea typeface="+mn-ea"/>
          <a:cs typeface="+mn-cs"/>
        </a:defRPr>
      </a:lvl1pPr>
      <a:lvl2pPr marL="514350" indent="-171450" algn="r" defTabSz="685800" rtl="1" eaLnBrk="1" latinLnBrk="0" hangingPunct="1">
        <a:lnSpc>
          <a:spcPct val="120000"/>
        </a:lnSpc>
        <a:spcBef>
          <a:spcPts val="375"/>
        </a:spcBef>
        <a:buClr>
          <a:schemeClr val="tx1"/>
        </a:buClr>
        <a:buFont typeface="Arial" panose="020B0604020202020204" pitchFamily="34" charset="0"/>
        <a:buChar char="•"/>
        <a:defRPr sz="1350" kern="1200" cap="all" baseline="0">
          <a:solidFill>
            <a:schemeClr val="tx1"/>
          </a:solidFill>
          <a:effectLst/>
          <a:latin typeface="+mn-lt"/>
          <a:ea typeface="+mn-ea"/>
          <a:cs typeface="+mn-cs"/>
        </a:defRPr>
      </a:lvl2pPr>
      <a:lvl3pPr marL="857250" indent="-171450" algn="r" defTabSz="685800" rtl="1" eaLnBrk="1" latinLnBrk="0" hangingPunct="1">
        <a:lnSpc>
          <a:spcPct val="120000"/>
        </a:lnSpc>
        <a:spcBef>
          <a:spcPts val="375"/>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3pPr>
      <a:lvl4pPr marL="12001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4pPr>
      <a:lvl5pPr marL="15430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5pPr>
      <a:lvl6pPr marL="18859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6pPr>
      <a:lvl7pPr marL="22288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7pPr>
      <a:lvl8pPr marL="25717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8pPr>
      <a:lvl9pPr marL="29146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9pPr>
    </p:bodyStyle>
    <p:otherStyle>
      <a:defPPr>
        <a:defRPr lang="en-US"/>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CF2"/>
            </a:gs>
            <a:gs pos="100000">
              <a:srgbClr val="FFECB3"/>
            </a:gs>
          </a:gsLst>
          <a:lin ang="16200000"/>
        </a:gradFill>
        <a:effectLst/>
      </p:bgPr>
    </p:bg>
    <p:spTree>
      <p:nvGrpSpPr>
        <p:cNvPr id="1" name=""/>
        <p:cNvGrpSpPr/>
        <p:nvPr/>
      </p:nvGrpSpPr>
      <p:grpSpPr>
        <a:xfrm>
          <a:off x="0" y="0"/>
          <a:ext cx="0" cy="0"/>
          <a:chOff x="0" y="0"/>
          <a:chExt cx="0" cy="0"/>
        </a:xfrm>
      </p:grpSpPr>
      <p:sp>
        <p:nvSpPr>
          <p:cNvPr id="39938" name="Title Placeholder 1"/>
          <p:cNvSpPr>
            <a:spLocks noGrp="1"/>
          </p:cNvSpPr>
          <p:nvPr>
            <p:ph type="title"/>
          </p:nvPr>
        </p:nvSpPr>
        <p:spPr bwMode="auto">
          <a:xfrm>
            <a:off x="628650" y="365126"/>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9939"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rtl="0" fontAlgn="auto">
              <a:spcBef>
                <a:spcPts val="0"/>
              </a:spcBef>
              <a:spcAft>
                <a:spcPts val="0"/>
              </a:spcAft>
              <a:defRPr sz="900">
                <a:solidFill>
                  <a:schemeClr val="tx1">
                    <a:tint val="75000"/>
                  </a:schemeClr>
                </a:solidFill>
                <a:latin typeface="+mn-lt"/>
                <a:cs typeface="+mn-cs"/>
              </a:defRPr>
            </a:lvl1pPr>
          </a:lstStyle>
          <a:p>
            <a:pPr>
              <a:defRPr/>
            </a:pPr>
            <a:fld id="{DAC61F69-90D6-4335-A737-5887C8E67FE1}" type="datetimeFigureOut">
              <a:rPr lang="en-US"/>
              <a:pPr>
                <a:defRPr/>
              </a:pPr>
              <a:t>5/29/2018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rtl="0"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rtl="0" fontAlgn="auto">
              <a:spcBef>
                <a:spcPts val="0"/>
              </a:spcBef>
              <a:spcAft>
                <a:spcPts val="0"/>
              </a:spcAft>
              <a:defRPr sz="900">
                <a:solidFill>
                  <a:schemeClr val="tx1">
                    <a:tint val="75000"/>
                  </a:schemeClr>
                </a:solidFill>
                <a:latin typeface="+mn-lt"/>
                <a:cs typeface="+mn-cs"/>
              </a:defRPr>
            </a:lvl1pPr>
          </a:lstStyle>
          <a:p>
            <a:pPr>
              <a:defRPr/>
            </a:pPr>
            <a:fld id="{74269803-29AD-4E91-83E0-891B7D65CFFC}" type="slidenum">
              <a:rPr lang="en-US"/>
              <a:pPr>
                <a:defRPr/>
              </a:pPr>
              <a:t>‹#›</a:t>
            </a:fld>
            <a:endParaRPr lang="en-US"/>
          </a:p>
        </p:txBody>
      </p:sp>
    </p:spTree>
    <p:extLst>
      <p:ext uri="{BB962C8B-B14F-4D97-AF65-F5344CB8AC3E}">
        <p14:creationId xmlns:p14="http://schemas.microsoft.com/office/powerpoint/2010/main" val="284925995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r" rtl="1" eaLnBrk="0" fontAlgn="base" hangingPunct="0">
        <a:lnSpc>
          <a:spcPct val="90000"/>
        </a:lnSpc>
        <a:spcBef>
          <a:spcPct val="0"/>
        </a:spcBef>
        <a:spcAft>
          <a:spcPct val="0"/>
        </a:spcAft>
        <a:defRPr sz="3300" kern="1200">
          <a:solidFill>
            <a:schemeClr val="tx1"/>
          </a:solidFill>
          <a:latin typeface="+mj-lt"/>
          <a:ea typeface="+mj-ea"/>
          <a:cs typeface="+mj-cs"/>
        </a:defRPr>
      </a:lvl1pPr>
      <a:lvl2pPr algn="r" rtl="1" eaLnBrk="0" fontAlgn="base" hangingPunct="0">
        <a:lnSpc>
          <a:spcPct val="90000"/>
        </a:lnSpc>
        <a:spcBef>
          <a:spcPct val="0"/>
        </a:spcBef>
        <a:spcAft>
          <a:spcPct val="0"/>
        </a:spcAft>
        <a:defRPr sz="3300">
          <a:solidFill>
            <a:schemeClr val="tx1"/>
          </a:solidFill>
          <a:latin typeface="Calibri Light"/>
        </a:defRPr>
      </a:lvl2pPr>
      <a:lvl3pPr algn="r" rtl="1" eaLnBrk="0" fontAlgn="base" hangingPunct="0">
        <a:lnSpc>
          <a:spcPct val="90000"/>
        </a:lnSpc>
        <a:spcBef>
          <a:spcPct val="0"/>
        </a:spcBef>
        <a:spcAft>
          <a:spcPct val="0"/>
        </a:spcAft>
        <a:defRPr sz="3300">
          <a:solidFill>
            <a:schemeClr val="tx1"/>
          </a:solidFill>
          <a:latin typeface="Calibri Light"/>
        </a:defRPr>
      </a:lvl3pPr>
      <a:lvl4pPr algn="r" rtl="1" eaLnBrk="0" fontAlgn="base" hangingPunct="0">
        <a:lnSpc>
          <a:spcPct val="90000"/>
        </a:lnSpc>
        <a:spcBef>
          <a:spcPct val="0"/>
        </a:spcBef>
        <a:spcAft>
          <a:spcPct val="0"/>
        </a:spcAft>
        <a:defRPr sz="3300">
          <a:solidFill>
            <a:schemeClr val="tx1"/>
          </a:solidFill>
          <a:latin typeface="Calibri Light"/>
        </a:defRPr>
      </a:lvl4pPr>
      <a:lvl5pPr algn="r" rtl="1" eaLnBrk="0" fontAlgn="base" hangingPunct="0">
        <a:lnSpc>
          <a:spcPct val="90000"/>
        </a:lnSpc>
        <a:spcBef>
          <a:spcPct val="0"/>
        </a:spcBef>
        <a:spcAft>
          <a:spcPct val="0"/>
        </a:spcAft>
        <a:defRPr sz="3300">
          <a:solidFill>
            <a:schemeClr val="tx1"/>
          </a:solidFill>
          <a:latin typeface="Calibri Light"/>
        </a:defRPr>
      </a:lvl5pPr>
      <a:lvl6pPr marL="342892" algn="r" rtl="1" fontAlgn="base">
        <a:lnSpc>
          <a:spcPct val="90000"/>
        </a:lnSpc>
        <a:spcBef>
          <a:spcPct val="0"/>
        </a:spcBef>
        <a:spcAft>
          <a:spcPct val="0"/>
        </a:spcAft>
        <a:defRPr sz="3300">
          <a:solidFill>
            <a:schemeClr val="tx1"/>
          </a:solidFill>
          <a:latin typeface="Calibri Light"/>
        </a:defRPr>
      </a:lvl6pPr>
      <a:lvl7pPr marL="685783" algn="r" rtl="1" fontAlgn="base">
        <a:lnSpc>
          <a:spcPct val="90000"/>
        </a:lnSpc>
        <a:spcBef>
          <a:spcPct val="0"/>
        </a:spcBef>
        <a:spcAft>
          <a:spcPct val="0"/>
        </a:spcAft>
        <a:defRPr sz="3300">
          <a:solidFill>
            <a:schemeClr val="tx1"/>
          </a:solidFill>
          <a:latin typeface="Calibri Light"/>
        </a:defRPr>
      </a:lvl7pPr>
      <a:lvl8pPr marL="1028675" algn="r" rtl="1" fontAlgn="base">
        <a:lnSpc>
          <a:spcPct val="90000"/>
        </a:lnSpc>
        <a:spcBef>
          <a:spcPct val="0"/>
        </a:spcBef>
        <a:spcAft>
          <a:spcPct val="0"/>
        </a:spcAft>
        <a:defRPr sz="3300">
          <a:solidFill>
            <a:schemeClr val="tx1"/>
          </a:solidFill>
          <a:latin typeface="Calibri Light"/>
        </a:defRPr>
      </a:lvl8pPr>
      <a:lvl9pPr marL="1371566" algn="r" rtl="1" fontAlgn="base">
        <a:lnSpc>
          <a:spcPct val="90000"/>
        </a:lnSpc>
        <a:spcBef>
          <a:spcPct val="0"/>
        </a:spcBef>
        <a:spcAft>
          <a:spcPct val="0"/>
        </a:spcAft>
        <a:defRPr sz="3300">
          <a:solidFill>
            <a:schemeClr val="tx1"/>
          </a:solidFill>
          <a:latin typeface="Calibri Light"/>
        </a:defRPr>
      </a:lvl9pPr>
    </p:titleStyle>
    <p:bodyStyle>
      <a:lvl1pPr marL="170260" indent="-170260" algn="r" rtl="1" eaLnBrk="0" fontAlgn="base" hangingPunct="0">
        <a:lnSpc>
          <a:spcPct val="90000"/>
        </a:lnSpc>
        <a:spcBef>
          <a:spcPts val="750"/>
        </a:spcBef>
        <a:spcAft>
          <a:spcPct val="0"/>
        </a:spcAft>
        <a:buFont typeface="Arial" charset="0"/>
        <a:buChar char="•"/>
        <a:defRPr sz="2100" kern="1200">
          <a:solidFill>
            <a:schemeClr val="tx1"/>
          </a:solidFill>
          <a:latin typeface="+mn-lt"/>
          <a:ea typeface="+mn-ea"/>
          <a:cs typeface="+mn-cs"/>
        </a:defRPr>
      </a:lvl1pPr>
      <a:lvl2pPr marL="513160" indent="-170260" algn="r" rtl="1" eaLnBrk="0" fontAlgn="base" hangingPunct="0">
        <a:lnSpc>
          <a:spcPct val="90000"/>
        </a:lnSpc>
        <a:spcBef>
          <a:spcPts val="375"/>
        </a:spcBef>
        <a:spcAft>
          <a:spcPct val="0"/>
        </a:spcAft>
        <a:buFont typeface="Arial" charset="0"/>
        <a:buChar char="•"/>
        <a:defRPr sz="1800" kern="1200">
          <a:solidFill>
            <a:schemeClr val="tx1"/>
          </a:solidFill>
          <a:latin typeface="+mn-lt"/>
          <a:ea typeface="+mn-ea"/>
          <a:cs typeface="+mn-cs"/>
        </a:defRPr>
      </a:lvl2pPr>
      <a:lvl3pPr marL="856060" indent="-170260" algn="r" rtl="1" eaLnBrk="0" fontAlgn="base" hangingPunct="0">
        <a:lnSpc>
          <a:spcPct val="90000"/>
        </a:lnSpc>
        <a:spcBef>
          <a:spcPts val="375"/>
        </a:spcBef>
        <a:spcAft>
          <a:spcPct val="0"/>
        </a:spcAft>
        <a:buFont typeface="Arial" charset="0"/>
        <a:buChar char="•"/>
        <a:defRPr sz="1500" kern="1200">
          <a:solidFill>
            <a:schemeClr val="tx1"/>
          </a:solidFill>
          <a:latin typeface="+mn-lt"/>
          <a:ea typeface="+mn-ea"/>
          <a:cs typeface="+mn-cs"/>
        </a:defRPr>
      </a:lvl3pPr>
      <a:lvl4pPr marL="1198960" indent="-170260" algn="r" rtl="1" eaLnBrk="0" fontAlgn="base" hangingPunct="0">
        <a:lnSpc>
          <a:spcPct val="90000"/>
        </a:lnSpc>
        <a:spcBef>
          <a:spcPts val="375"/>
        </a:spcBef>
        <a:spcAft>
          <a:spcPct val="0"/>
        </a:spcAft>
        <a:buFont typeface="Arial" charset="0"/>
        <a:buChar char="•"/>
        <a:defRPr sz="1500" kern="1200">
          <a:solidFill>
            <a:schemeClr val="tx1"/>
          </a:solidFill>
          <a:latin typeface="+mn-lt"/>
          <a:ea typeface="+mn-ea"/>
          <a:cs typeface="+mn-cs"/>
        </a:defRPr>
      </a:lvl4pPr>
      <a:lvl5pPr marL="1541860" indent="-170260" algn="r" rtl="1" eaLnBrk="0" fontAlgn="base" hangingPunct="0">
        <a:lnSpc>
          <a:spcPct val="90000"/>
        </a:lnSpc>
        <a:spcBef>
          <a:spcPts val="375"/>
        </a:spcBef>
        <a:spcAft>
          <a:spcPct val="0"/>
        </a:spcAft>
        <a:buFont typeface="Arial" charset="0"/>
        <a:buChar char="•"/>
        <a:defRPr sz="1500" kern="1200">
          <a:solidFill>
            <a:schemeClr val="tx1"/>
          </a:solidFill>
          <a:latin typeface="+mn-lt"/>
          <a:ea typeface="+mn-ea"/>
          <a:cs typeface="+mn-cs"/>
        </a:defRPr>
      </a:lvl5pPr>
      <a:lvl6pPr marL="1885903" indent="-171446" algn="r" defTabSz="685783"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r" defTabSz="685783"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r" defTabSz="685783"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r" defTabSz="685783"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e-IL"/>
      </a:defPPr>
      <a:lvl1pPr marL="0" algn="r" defTabSz="685783" rtl="1" eaLnBrk="1" latinLnBrk="0" hangingPunct="1">
        <a:defRPr sz="1350" kern="1200">
          <a:solidFill>
            <a:schemeClr val="tx1"/>
          </a:solidFill>
          <a:latin typeface="+mn-lt"/>
          <a:ea typeface="+mn-ea"/>
          <a:cs typeface="+mn-cs"/>
        </a:defRPr>
      </a:lvl1pPr>
      <a:lvl2pPr marL="342892" algn="r" defTabSz="685783" rtl="1" eaLnBrk="1" latinLnBrk="0" hangingPunct="1">
        <a:defRPr sz="1350" kern="1200">
          <a:solidFill>
            <a:schemeClr val="tx1"/>
          </a:solidFill>
          <a:latin typeface="+mn-lt"/>
          <a:ea typeface="+mn-ea"/>
          <a:cs typeface="+mn-cs"/>
        </a:defRPr>
      </a:lvl2pPr>
      <a:lvl3pPr marL="685783" algn="r" defTabSz="685783" rtl="1" eaLnBrk="1" latinLnBrk="0" hangingPunct="1">
        <a:defRPr sz="1350" kern="1200">
          <a:solidFill>
            <a:schemeClr val="tx1"/>
          </a:solidFill>
          <a:latin typeface="+mn-lt"/>
          <a:ea typeface="+mn-ea"/>
          <a:cs typeface="+mn-cs"/>
        </a:defRPr>
      </a:lvl3pPr>
      <a:lvl4pPr marL="1028675" algn="r" defTabSz="685783" rtl="1" eaLnBrk="1" latinLnBrk="0" hangingPunct="1">
        <a:defRPr sz="1350" kern="1200">
          <a:solidFill>
            <a:schemeClr val="tx1"/>
          </a:solidFill>
          <a:latin typeface="+mn-lt"/>
          <a:ea typeface="+mn-ea"/>
          <a:cs typeface="+mn-cs"/>
        </a:defRPr>
      </a:lvl4pPr>
      <a:lvl5pPr marL="1371566" algn="r" defTabSz="685783" rtl="1" eaLnBrk="1" latinLnBrk="0" hangingPunct="1">
        <a:defRPr sz="1350" kern="1200">
          <a:solidFill>
            <a:schemeClr val="tx1"/>
          </a:solidFill>
          <a:latin typeface="+mn-lt"/>
          <a:ea typeface="+mn-ea"/>
          <a:cs typeface="+mn-cs"/>
        </a:defRPr>
      </a:lvl5pPr>
      <a:lvl6pPr marL="1714457" algn="r" defTabSz="685783" rtl="1" eaLnBrk="1" latinLnBrk="0" hangingPunct="1">
        <a:defRPr sz="1350" kern="1200">
          <a:solidFill>
            <a:schemeClr val="tx1"/>
          </a:solidFill>
          <a:latin typeface="+mn-lt"/>
          <a:ea typeface="+mn-ea"/>
          <a:cs typeface="+mn-cs"/>
        </a:defRPr>
      </a:lvl6pPr>
      <a:lvl7pPr marL="2057348" algn="r" defTabSz="685783" rtl="1" eaLnBrk="1" latinLnBrk="0" hangingPunct="1">
        <a:defRPr sz="1350" kern="1200">
          <a:solidFill>
            <a:schemeClr val="tx1"/>
          </a:solidFill>
          <a:latin typeface="+mn-lt"/>
          <a:ea typeface="+mn-ea"/>
          <a:cs typeface="+mn-cs"/>
        </a:defRPr>
      </a:lvl7pPr>
      <a:lvl8pPr marL="2400240" algn="r" defTabSz="685783" rtl="1" eaLnBrk="1" latinLnBrk="0" hangingPunct="1">
        <a:defRPr sz="1350" kern="1200">
          <a:solidFill>
            <a:schemeClr val="tx1"/>
          </a:solidFill>
          <a:latin typeface="+mn-lt"/>
          <a:ea typeface="+mn-ea"/>
          <a:cs typeface="+mn-cs"/>
        </a:defRPr>
      </a:lvl8pPr>
      <a:lvl9pPr marL="2743132" algn="r" defTabSz="685783" rtl="1"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8000"/>
            <a:chOff x="0" y="0"/>
            <a:chExt cx="5760" cy="4320"/>
          </a:xfrm>
        </p:grpSpPr>
        <p:sp>
          <p:nvSpPr>
            <p:cNvPr id="1049" name="Freeform 3"/>
            <p:cNvSpPr>
              <a:spLocks/>
            </p:cNvSpPr>
            <p:nvPr/>
          </p:nvSpPr>
          <p:spPr bwMode="hidden">
            <a:xfrm>
              <a:off x="0" y="3072"/>
              <a:ext cx="5760" cy="1248"/>
            </a:xfrm>
            <a:custGeom>
              <a:avLst/>
              <a:gdLst>
                <a:gd name="T0" fmla="*/ 5028 w 6027"/>
                <a:gd name="T1" fmla="*/ 201 h 2296"/>
                <a:gd name="T2" fmla="*/ 0 w 6027"/>
                <a:gd name="T3" fmla="*/ 201 h 2296"/>
                <a:gd name="T4" fmla="*/ 0 w 6027"/>
                <a:gd name="T5" fmla="*/ 0 h 2296"/>
                <a:gd name="T6" fmla="*/ 5028 w 6027"/>
                <a:gd name="T7" fmla="*/ 0 h 2296"/>
                <a:gd name="T8" fmla="*/ 5028 w 6027"/>
                <a:gd name="T9" fmla="*/ 201 h 2296"/>
                <a:gd name="T10" fmla="*/ 5028 w 6027"/>
                <a:gd name="T11" fmla="*/ 201 h 2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8196" name="Freeform 4"/>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he-IL">
                <a:solidFill>
                  <a:srgbClr val="FFFFFF"/>
                </a:solidFill>
              </a:endParaRPr>
            </a:p>
          </p:txBody>
        </p:sp>
      </p:grpSp>
      <p:sp>
        <p:nvSpPr>
          <p:cNvPr id="1027" name="Freeform 5"/>
          <p:cNvSpPr>
            <a:spLocks/>
          </p:cNvSpPr>
          <p:nvPr/>
        </p:nvSpPr>
        <p:spPr bwMode="hidden">
          <a:xfrm>
            <a:off x="6248400" y="6262688"/>
            <a:ext cx="2895600" cy="609600"/>
          </a:xfrm>
          <a:custGeom>
            <a:avLst/>
            <a:gdLst>
              <a:gd name="T0" fmla="*/ 2147483647 w 5748"/>
              <a:gd name="T1" fmla="*/ 2147483647 h 246"/>
              <a:gd name="T2" fmla="*/ 0 w 5748"/>
              <a:gd name="T3" fmla="*/ 2147483647 h 246"/>
              <a:gd name="T4" fmla="*/ 0 w 5748"/>
              <a:gd name="T5" fmla="*/ 0 h 246"/>
              <a:gd name="T6" fmla="*/ 2147483647 w 5748"/>
              <a:gd name="T7" fmla="*/ 0 h 246"/>
              <a:gd name="T8" fmla="*/ 2147483647 w 5748"/>
              <a:gd name="T9" fmla="*/ 2147483647 h 246"/>
              <a:gd name="T10" fmla="*/ 2147483647 w 5748"/>
              <a:gd name="T11" fmla="*/ 2147483647 h 2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8" h="246">
                <a:moveTo>
                  <a:pt x="5748" y="246"/>
                </a:moveTo>
                <a:lnTo>
                  <a:pt x="0" y="246"/>
                </a:lnTo>
                <a:lnTo>
                  <a:pt x="0" y="0"/>
                </a:lnTo>
                <a:lnTo>
                  <a:pt x="5748" y="0"/>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grpSp>
        <p:nvGrpSpPr>
          <p:cNvPr id="1028" name="Group 6"/>
          <p:cNvGrpSpPr>
            <a:grpSpLocks/>
          </p:cNvGrpSpPr>
          <p:nvPr/>
        </p:nvGrpSpPr>
        <p:grpSpPr bwMode="auto">
          <a:xfrm>
            <a:off x="0" y="6019800"/>
            <a:ext cx="7848600" cy="857250"/>
            <a:chOff x="0" y="3792"/>
            <a:chExt cx="4944" cy="540"/>
          </a:xfrm>
        </p:grpSpPr>
        <p:sp>
          <p:nvSpPr>
            <p:cNvPr id="8199" name="Freeform 7"/>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he-IL">
                <a:solidFill>
                  <a:srgbClr val="FFFFFF"/>
                </a:solidFill>
              </a:endParaRPr>
            </a:p>
          </p:txBody>
        </p:sp>
        <p:grpSp>
          <p:nvGrpSpPr>
            <p:cNvPr id="1042" name="Group 8"/>
            <p:cNvGrpSpPr>
              <a:grpSpLocks/>
            </p:cNvGrpSpPr>
            <p:nvPr userDrawn="1"/>
          </p:nvGrpSpPr>
          <p:grpSpPr bwMode="auto">
            <a:xfrm>
              <a:off x="2486" y="3792"/>
              <a:ext cx="2458" cy="540"/>
              <a:chOff x="2486" y="3792"/>
              <a:chExt cx="2458" cy="540"/>
            </a:xfrm>
          </p:grpSpPr>
          <p:sp>
            <p:nvSpPr>
              <p:cNvPr id="1044" name="Freeform 9"/>
              <p:cNvSpPr>
                <a:spLocks/>
              </p:cNvSpPr>
              <p:nvPr userDrawn="1"/>
            </p:nvSpPr>
            <p:spPr bwMode="ltGray">
              <a:xfrm>
                <a:off x="3948" y="3799"/>
                <a:ext cx="996" cy="533"/>
              </a:xfrm>
              <a:custGeom>
                <a:avLst/>
                <a:gdLst>
                  <a:gd name="T0" fmla="*/ 636 w 996"/>
                  <a:gd name="T1" fmla="*/ 373 h 533"/>
                  <a:gd name="T2" fmla="*/ 495 w 996"/>
                  <a:gd name="T3" fmla="*/ 370 h 533"/>
                  <a:gd name="T4" fmla="*/ 280 w 996"/>
                  <a:gd name="T5" fmla="*/ 249 h 533"/>
                  <a:gd name="T6" fmla="*/ 127 w 996"/>
                  <a:gd name="T7" fmla="*/ 66 h 533"/>
                  <a:gd name="T8" fmla="*/ 0 w 996"/>
                  <a:gd name="T9" fmla="*/ 0 h 533"/>
                  <a:gd name="T10" fmla="*/ 22 w 996"/>
                  <a:gd name="T11" fmla="*/ 26 h 533"/>
                  <a:gd name="T12" fmla="*/ 0 w 996"/>
                  <a:gd name="T13" fmla="*/ 65 h 533"/>
                  <a:gd name="T14" fmla="*/ 30 w 996"/>
                  <a:gd name="T15" fmla="*/ 119 h 533"/>
                  <a:gd name="T16" fmla="*/ 75 w 996"/>
                  <a:gd name="T17" fmla="*/ 243 h 533"/>
                  <a:gd name="T18" fmla="*/ 45 w 996"/>
                  <a:gd name="T19" fmla="*/ 422 h 533"/>
                  <a:gd name="T20" fmla="*/ 200 w 996"/>
                  <a:gd name="T21" fmla="*/ 329 h 533"/>
                  <a:gd name="T22" fmla="*/ 612 w 996"/>
                  <a:gd name="T23" fmla="*/ 533 h 533"/>
                  <a:gd name="T24" fmla="*/ 996 w 996"/>
                  <a:gd name="T25" fmla="*/ 529 h 533"/>
                  <a:gd name="T26" fmla="*/ 828 w 996"/>
                  <a:gd name="T27" fmla="*/ 473 h 533"/>
                  <a:gd name="T28" fmla="*/ 636 w 996"/>
                  <a:gd name="T29" fmla="*/ 373 h 53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045" name="Freeform 10"/>
              <p:cNvSpPr>
                <a:spLocks/>
              </p:cNvSpPr>
              <p:nvPr userDrawn="1"/>
            </p:nvSpPr>
            <p:spPr bwMode="ltGray">
              <a:xfrm>
                <a:off x="2677" y="3792"/>
                <a:ext cx="186" cy="395"/>
              </a:xfrm>
              <a:custGeom>
                <a:avLst/>
                <a:gdLst>
                  <a:gd name="T0" fmla="*/ 36 w 186"/>
                  <a:gd name="T1" fmla="*/ 0 h 353"/>
                  <a:gd name="T2" fmla="*/ 54 w 186"/>
                  <a:gd name="T3" fmla="*/ 28 h 353"/>
                  <a:gd name="T4" fmla="*/ 24 w 186"/>
                  <a:gd name="T5" fmla="*/ 48 h 353"/>
                  <a:gd name="T6" fmla="*/ 18 w 186"/>
                  <a:gd name="T7" fmla="*/ 104 h 353"/>
                  <a:gd name="T8" fmla="*/ 42 w 186"/>
                  <a:gd name="T9" fmla="*/ 179 h 353"/>
                  <a:gd name="T10" fmla="*/ 48 w 186"/>
                  <a:gd name="T11" fmla="*/ 254 h 353"/>
                  <a:gd name="T12" fmla="*/ 0 w 186"/>
                  <a:gd name="T13" fmla="*/ 554 h 353"/>
                  <a:gd name="T14" fmla="*/ 54 w 186"/>
                  <a:gd name="T15" fmla="*/ 366 h 353"/>
                  <a:gd name="T16" fmla="*/ 84 w 186"/>
                  <a:gd name="T17" fmla="*/ 339 h 353"/>
                  <a:gd name="T18" fmla="*/ 126 w 186"/>
                  <a:gd name="T19" fmla="*/ 198 h 353"/>
                  <a:gd name="T20" fmla="*/ 144 w 186"/>
                  <a:gd name="T21" fmla="*/ 188 h 353"/>
                  <a:gd name="T22" fmla="*/ 144 w 186"/>
                  <a:gd name="T23" fmla="*/ 141 h 353"/>
                  <a:gd name="T24" fmla="*/ 186 w 186"/>
                  <a:gd name="T25" fmla="*/ 104 h 353"/>
                  <a:gd name="T26" fmla="*/ 162 w 186"/>
                  <a:gd name="T27" fmla="*/ 94 h 353"/>
                  <a:gd name="T28" fmla="*/ 36 w 186"/>
                  <a:gd name="T29" fmla="*/ 0 h 353"/>
                  <a:gd name="T30" fmla="*/ 36 w 186"/>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046" name="Freeform 11"/>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047" name="Freeform 12"/>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10 h 66"/>
                  <a:gd name="T8" fmla="*/ 6 w 155"/>
                  <a:gd name="T9" fmla="*/ 28 h 66"/>
                  <a:gd name="T10" fmla="*/ 0 w 155"/>
                  <a:gd name="T11" fmla="*/ 38 h 66"/>
                  <a:gd name="T12" fmla="*/ 78 w 155"/>
                  <a:gd name="T13" fmla="*/ 94 h 66"/>
                  <a:gd name="T14" fmla="*/ 96 w 155"/>
                  <a:gd name="T15" fmla="*/ 66 h 66"/>
                  <a:gd name="T16" fmla="*/ 155 w 155"/>
                  <a:gd name="T17" fmla="*/ 104 h 66"/>
                  <a:gd name="T18" fmla="*/ 126 w 155"/>
                  <a:gd name="T19" fmla="*/ 38 h 66"/>
                  <a:gd name="T20" fmla="*/ 149 w 155"/>
                  <a:gd name="T21" fmla="*/ 0 h 66"/>
                  <a:gd name="T22" fmla="*/ 114 w 155"/>
                  <a:gd name="T23" fmla="*/ 0 h 66"/>
                  <a:gd name="T24" fmla="*/ 114 w 155"/>
                  <a:gd name="T25" fmla="*/ 0 h 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048" name="Freeform 13"/>
              <p:cNvSpPr>
                <a:spLocks/>
              </p:cNvSpPr>
              <p:nvPr userDrawn="1"/>
            </p:nvSpPr>
            <p:spPr bwMode="ltGray">
              <a:xfrm>
                <a:off x="2486" y="3859"/>
                <a:ext cx="42" cy="81"/>
              </a:xfrm>
              <a:custGeom>
                <a:avLst/>
                <a:gdLst>
                  <a:gd name="T0" fmla="*/ 6 w 42"/>
                  <a:gd name="T1" fmla="*/ 59 h 72"/>
                  <a:gd name="T2" fmla="*/ 0 w 42"/>
                  <a:gd name="T3" fmla="*/ 29 h 72"/>
                  <a:gd name="T4" fmla="*/ 12 w 42"/>
                  <a:gd name="T5" fmla="*/ 10 h 72"/>
                  <a:gd name="T6" fmla="*/ 0 w 42"/>
                  <a:gd name="T7" fmla="*/ 10 h 72"/>
                  <a:gd name="T8" fmla="*/ 12 w 42"/>
                  <a:gd name="T9" fmla="*/ 10 h 72"/>
                  <a:gd name="T10" fmla="*/ 24 w 42"/>
                  <a:gd name="T11" fmla="*/ 10 h 72"/>
                  <a:gd name="T12" fmla="*/ 36 w 42"/>
                  <a:gd name="T13" fmla="*/ 10 h 72"/>
                  <a:gd name="T14" fmla="*/ 42 w 42"/>
                  <a:gd name="T15" fmla="*/ 0 h 72"/>
                  <a:gd name="T16" fmla="*/ 30 w 42"/>
                  <a:gd name="T17" fmla="*/ 29 h 72"/>
                  <a:gd name="T18" fmla="*/ 42 w 42"/>
                  <a:gd name="T19" fmla="*/ 78 h 72"/>
                  <a:gd name="T20" fmla="*/ 12 w 42"/>
                  <a:gd name="T21" fmla="*/ 115 h 72"/>
                  <a:gd name="T22" fmla="*/ 6 w 42"/>
                  <a:gd name="T23" fmla="*/ 59 h 72"/>
                  <a:gd name="T24" fmla="*/ 6 w 42"/>
                  <a:gd name="T25" fmla="*/ 59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grpSp>
        <p:sp>
          <p:nvSpPr>
            <p:cNvPr id="8206" name="Freeform 14"/>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he-IL">
                <a:solidFill>
                  <a:srgbClr val="FFFFFF"/>
                </a:solidFill>
              </a:endParaRPr>
            </a:p>
          </p:txBody>
        </p:sp>
      </p:grpSp>
      <p:grpSp>
        <p:nvGrpSpPr>
          <p:cNvPr id="1029" name="Group 15"/>
          <p:cNvGrpSpPr>
            <a:grpSpLocks/>
          </p:cNvGrpSpPr>
          <p:nvPr/>
        </p:nvGrpSpPr>
        <p:grpSpPr bwMode="auto">
          <a:xfrm>
            <a:off x="627063" y="6021388"/>
            <a:ext cx="5684837" cy="849312"/>
            <a:chOff x="395" y="3793"/>
            <a:chExt cx="3581" cy="535"/>
          </a:xfrm>
        </p:grpSpPr>
        <p:sp>
          <p:nvSpPr>
            <p:cNvPr id="1035" name="Freeform 16"/>
            <p:cNvSpPr>
              <a:spLocks/>
            </p:cNvSpPr>
            <p:nvPr/>
          </p:nvSpPr>
          <p:spPr bwMode="auto">
            <a:xfrm>
              <a:off x="1196" y="3793"/>
              <a:ext cx="365" cy="291"/>
            </a:xfrm>
            <a:custGeom>
              <a:avLst/>
              <a:gdLst>
                <a:gd name="T0" fmla="*/ 24 w 365"/>
                <a:gd name="T1" fmla="*/ 24 h 287"/>
                <a:gd name="T2" fmla="*/ 0 w 365"/>
                <a:gd name="T3" fmla="*/ 64 h 287"/>
                <a:gd name="T4" fmla="*/ 66 w 365"/>
                <a:gd name="T5" fmla="*/ 116 h 287"/>
                <a:gd name="T6" fmla="*/ 143 w 365"/>
                <a:gd name="T7" fmla="*/ 192 h 287"/>
                <a:gd name="T8" fmla="*/ 191 w 365"/>
                <a:gd name="T9" fmla="*/ 176 h 287"/>
                <a:gd name="T10" fmla="*/ 341 w 365"/>
                <a:gd name="T11" fmla="*/ 303 h 287"/>
                <a:gd name="T12" fmla="*/ 305 w 365"/>
                <a:gd name="T13" fmla="*/ 183 h 287"/>
                <a:gd name="T14" fmla="*/ 365 w 365"/>
                <a:gd name="T15" fmla="*/ 140 h 287"/>
                <a:gd name="T16" fmla="*/ 359 w 365"/>
                <a:gd name="T17" fmla="*/ 134 h 287"/>
                <a:gd name="T18" fmla="*/ 335 w 365"/>
                <a:gd name="T19" fmla="*/ 122 h 287"/>
                <a:gd name="T20" fmla="*/ 299 w 365"/>
                <a:gd name="T21" fmla="*/ 94 h 287"/>
                <a:gd name="T22" fmla="*/ 257 w 365"/>
                <a:gd name="T23" fmla="*/ 76 h 287"/>
                <a:gd name="T24" fmla="*/ 215 w 365"/>
                <a:gd name="T25" fmla="*/ 58 h 287"/>
                <a:gd name="T26" fmla="*/ 173 w 365"/>
                <a:gd name="T27" fmla="*/ 40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036" name="Freeform 17"/>
            <p:cNvSpPr>
              <a:spLocks/>
            </p:cNvSpPr>
            <p:nvPr/>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037" name="Freeform 18"/>
            <p:cNvSpPr>
              <a:spLocks/>
            </p:cNvSpPr>
            <p:nvPr/>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4 h 60"/>
                <a:gd name="T16" fmla="*/ 65 w 71"/>
                <a:gd name="T17" fmla="*/ 46 h 60"/>
                <a:gd name="T18" fmla="*/ 71 w 71"/>
                <a:gd name="T19" fmla="*/ 58 h 60"/>
                <a:gd name="T20" fmla="*/ 71 w 71"/>
                <a:gd name="T21" fmla="*/ 64 h 60"/>
                <a:gd name="T22" fmla="*/ 59 w 71"/>
                <a:gd name="T23" fmla="*/ 58 h 60"/>
                <a:gd name="T24" fmla="*/ 47 w 71"/>
                <a:gd name="T25" fmla="*/ 46 h 60"/>
                <a:gd name="T26" fmla="*/ 23 w 71"/>
                <a:gd name="T27" fmla="*/ 34 h 60"/>
                <a:gd name="T28" fmla="*/ 23 w 71"/>
                <a:gd name="T29" fmla="*/ 40 h 60"/>
                <a:gd name="T30" fmla="*/ 18 w 71"/>
                <a:gd name="T31" fmla="*/ 46 h 60"/>
                <a:gd name="T32" fmla="*/ 12 w 71"/>
                <a:gd name="T33" fmla="*/ 52 h 60"/>
                <a:gd name="T34" fmla="*/ 6 w 71"/>
                <a:gd name="T35" fmla="*/ 52 h 60"/>
                <a:gd name="T36" fmla="*/ 6 w 71"/>
                <a:gd name="T37" fmla="*/ 52 h 60"/>
                <a:gd name="T38" fmla="*/ 6 w 71"/>
                <a:gd name="T39" fmla="*/ 40 h 60"/>
                <a:gd name="T40" fmla="*/ 0 w 71"/>
                <a:gd name="T41" fmla="*/ 18 h 60"/>
                <a:gd name="T42" fmla="*/ 0 w 71"/>
                <a:gd name="T43" fmla="*/ 18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038" name="Freeform 19"/>
            <p:cNvSpPr>
              <a:spLocks/>
            </p:cNvSpPr>
            <p:nvPr/>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8 h 162"/>
                <a:gd name="T10" fmla="*/ 96 w 161"/>
                <a:gd name="T11" fmla="*/ 64 h 162"/>
                <a:gd name="T12" fmla="*/ 102 w 161"/>
                <a:gd name="T13" fmla="*/ 76 h 162"/>
                <a:gd name="T14" fmla="*/ 108 w 161"/>
                <a:gd name="T15" fmla="*/ 88 h 162"/>
                <a:gd name="T16" fmla="*/ 120 w 161"/>
                <a:gd name="T17" fmla="*/ 100 h 162"/>
                <a:gd name="T18" fmla="*/ 143 w 161"/>
                <a:gd name="T19" fmla="*/ 118 h 162"/>
                <a:gd name="T20" fmla="*/ 155 w 161"/>
                <a:gd name="T21" fmla="*/ 146 h 162"/>
                <a:gd name="T22" fmla="*/ 161 w 161"/>
                <a:gd name="T23" fmla="*/ 164 h 162"/>
                <a:gd name="T24" fmla="*/ 161 w 161"/>
                <a:gd name="T25" fmla="*/ 170 h 162"/>
                <a:gd name="T26" fmla="*/ 96 w 161"/>
                <a:gd name="T27" fmla="*/ 106 h 162"/>
                <a:gd name="T28" fmla="*/ 30 w 161"/>
                <a:gd name="T29" fmla="*/ 58 h 162"/>
                <a:gd name="T30" fmla="*/ 0 w 161"/>
                <a:gd name="T31" fmla="*/ 0 h 162"/>
                <a:gd name="T32" fmla="*/ 30 w 161"/>
                <a:gd name="T33" fmla="*/ 0 h 162"/>
                <a:gd name="T34" fmla="*/ 30 w 161"/>
                <a:gd name="T35" fmla="*/ 0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039" name="Freeform 20"/>
            <p:cNvSpPr>
              <a:spLocks/>
            </p:cNvSpPr>
            <p:nvPr/>
          </p:nvSpPr>
          <p:spPr bwMode="auto">
            <a:xfrm>
              <a:off x="706" y="3854"/>
              <a:ext cx="59" cy="61"/>
            </a:xfrm>
            <a:custGeom>
              <a:avLst/>
              <a:gdLst>
                <a:gd name="T0" fmla="*/ 59 w 59"/>
                <a:gd name="T1" fmla="*/ 6 h 60"/>
                <a:gd name="T2" fmla="*/ 41 w 59"/>
                <a:gd name="T3" fmla="*/ 34 h 60"/>
                <a:gd name="T4" fmla="*/ 41 w 59"/>
                <a:gd name="T5" fmla="*/ 40 h 60"/>
                <a:gd name="T6" fmla="*/ 47 w 59"/>
                <a:gd name="T7" fmla="*/ 46 h 60"/>
                <a:gd name="T8" fmla="*/ 53 w 59"/>
                <a:gd name="T9" fmla="*/ 58 h 60"/>
                <a:gd name="T10" fmla="*/ 53 w 59"/>
                <a:gd name="T11" fmla="*/ 64 h 60"/>
                <a:gd name="T12" fmla="*/ 47 w 59"/>
                <a:gd name="T13" fmla="*/ 58 h 60"/>
                <a:gd name="T14" fmla="*/ 35 w 59"/>
                <a:gd name="T15" fmla="*/ 52 h 60"/>
                <a:gd name="T16" fmla="*/ 23 w 59"/>
                <a:gd name="T17" fmla="*/ 40 h 60"/>
                <a:gd name="T18" fmla="*/ 17 w 59"/>
                <a:gd name="T19" fmla="*/ 34 h 60"/>
                <a:gd name="T20" fmla="*/ 0 w 59"/>
                <a:gd name="T21" fmla="*/ 0 h 60"/>
                <a:gd name="T22" fmla="*/ 59 w 59"/>
                <a:gd name="T23" fmla="*/ 6 h 60"/>
                <a:gd name="T24" fmla="*/ 59 w 59"/>
                <a:gd name="T25" fmla="*/ 6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sp>
          <p:nvSpPr>
            <p:cNvPr id="1040" name="Freeform 21"/>
            <p:cNvSpPr>
              <a:spLocks/>
            </p:cNvSpPr>
            <p:nvPr/>
          </p:nvSpPr>
          <p:spPr bwMode="auto">
            <a:xfrm>
              <a:off x="395" y="3811"/>
              <a:ext cx="245" cy="207"/>
            </a:xfrm>
            <a:custGeom>
              <a:avLst/>
              <a:gdLst>
                <a:gd name="T0" fmla="*/ 233 w 245"/>
                <a:gd name="T1" fmla="*/ 40 h 204"/>
                <a:gd name="T2" fmla="*/ 245 w 245"/>
                <a:gd name="T3" fmla="*/ 46 h 204"/>
                <a:gd name="T4" fmla="*/ 209 w 245"/>
                <a:gd name="T5" fmla="*/ 88 h 204"/>
                <a:gd name="T6" fmla="*/ 143 w 245"/>
                <a:gd name="T7" fmla="*/ 140 h 204"/>
                <a:gd name="T8" fmla="*/ 167 w 245"/>
                <a:gd name="T9" fmla="*/ 164 h 204"/>
                <a:gd name="T10" fmla="*/ 179 w 245"/>
                <a:gd name="T11" fmla="*/ 216 h 204"/>
                <a:gd name="T12" fmla="*/ 77 w 245"/>
                <a:gd name="T13" fmla="*/ 140 h 204"/>
                <a:gd name="T14" fmla="*/ 47 w 245"/>
                <a:gd name="T15" fmla="*/ 88 h 204"/>
                <a:gd name="T16" fmla="*/ 89 w 245"/>
                <a:gd name="T17" fmla="*/ 70 h 204"/>
                <a:gd name="T18" fmla="*/ 59 w 245"/>
                <a:gd name="T19" fmla="*/ 40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40 h 204"/>
                <a:gd name="T50" fmla="*/ 233 w 245"/>
                <a:gd name="T51" fmla="*/ 40 h 20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he-IL">
                <a:solidFill>
                  <a:srgbClr val="FFFFFF"/>
                </a:solidFill>
              </a:endParaRPr>
            </a:p>
          </p:txBody>
        </p:sp>
      </p:grpSp>
      <p:sp>
        <p:nvSpPr>
          <p:cNvPr id="8214" name="Rectangle 22"/>
          <p:cNvSpPr>
            <a:spLocks noGrp="1" noChangeArrowheads="1"/>
          </p:cNvSpPr>
          <p:nvPr>
            <p:ph type="title"/>
          </p:nvPr>
        </p:nvSpPr>
        <p:spPr bwMode="auto">
          <a:xfrm>
            <a:off x="457200"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216" name="Rectangle 24"/>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a:defRPr sz="1200">
                <a:effectLst>
                  <a:outerShdw blurRad="38100" dist="38100" dir="2700000" algn="tl">
                    <a:srgbClr val="000000"/>
                  </a:outerShdw>
                </a:effectLst>
              </a:defRPr>
            </a:lvl1pPr>
          </a:lstStyle>
          <a:p>
            <a:pPr fontAlgn="base">
              <a:spcBef>
                <a:spcPct val="0"/>
              </a:spcBef>
              <a:spcAft>
                <a:spcPct val="0"/>
              </a:spcAft>
              <a:defRPr/>
            </a:pPr>
            <a:endParaRPr lang="en-US">
              <a:solidFill>
                <a:srgbClr val="FFFFFF"/>
              </a:solidFill>
            </a:endParaRPr>
          </a:p>
        </p:txBody>
      </p:sp>
      <p:sp>
        <p:nvSpPr>
          <p:cNvPr id="8217" name="Rectangle 2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a:defRPr sz="1200">
                <a:effectLst>
                  <a:outerShdw blurRad="38100" dist="38100" dir="2700000" algn="tl">
                    <a:srgbClr val="000000"/>
                  </a:outerShdw>
                </a:effectLst>
              </a:defRPr>
            </a:lvl1pPr>
          </a:lstStyle>
          <a:p>
            <a:pPr fontAlgn="base">
              <a:spcBef>
                <a:spcPct val="0"/>
              </a:spcBef>
              <a:spcAft>
                <a:spcPct val="0"/>
              </a:spcAft>
              <a:defRPr/>
            </a:pPr>
            <a:endParaRPr lang="en-US">
              <a:solidFill>
                <a:srgbClr val="FFFFFF"/>
              </a:solidFill>
            </a:endParaRPr>
          </a:p>
        </p:txBody>
      </p:sp>
      <p:sp>
        <p:nvSpPr>
          <p:cNvPr id="8218" name="Rectangle 26"/>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0">
              <a:defRPr sz="1200">
                <a:effectLst>
                  <a:outerShdw blurRad="38100" dist="38100" dir="2700000" algn="tl">
                    <a:srgbClr val="000000"/>
                  </a:outerShdw>
                </a:effectLst>
              </a:defRPr>
            </a:lvl1pPr>
          </a:lstStyle>
          <a:p>
            <a:pPr fontAlgn="base">
              <a:spcBef>
                <a:spcPct val="0"/>
              </a:spcBef>
              <a:spcAft>
                <a:spcPct val="0"/>
              </a:spcAft>
              <a:defRPr/>
            </a:pPr>
            <a:fld id="{697A24AC-05BA-4B54-9A08-919CF4AFB7A0}" type="slidenum">
              <a:rPr lang="he-IL">
                <a:solidFill>
                  <a:srgbClr val="FFFFFF"/>
                </a:solidFill>
              </a:rPr>
              <a:pPr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2599570697"/>
      </p:ext>
    </p:extLst>
  </p:cSld>
  <p:clrMap bg1="dk2" tx1="lt1" bg2="dk1"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2pPr>
      <a:lvl3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3pPr>
      <a:lvl4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4pPr>
      <a:lvl5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r" rtl="1" fontAlgn="base">
        <a:spcBef>
          <a:spcPct val="20000"/>
        </a:spcBef>
        <a:spcAft>
          <a:spcPct val="0"/>
        </a:spcAft>
        <a:buClr>
          <a:schemeClr val="tx2"/>
        </a:buClr>
        <a:buChar char="•"/>
        <a:defRPr sz="2000">
          <a:solidFill>
            <a:schemeClr val="tx1"/>
          </a:solidFill>
          <a:latin typeface="+mn-lt"/>
          <a:cs typeface="+mn-cs"/>
        </a:defRPr>
      </a:lvl6pPr>
      <a:lvl7pPr marL="2971800" indent="-228600" algn="r" rtl="1" fontAlgn="base">
        <a:spcBef>
          <a:spcPct val="20000"/>
        </a:spcBef>
        <a:spcAft>
          <a:spcPct val="0"/>
        </a:spcAft>
        <a:buClr>
          <a:schemeClr val="tx2"/>
        </a:buClr>
        <a:buChar char="•"/>
        <a:defRPr sz="2000">
          <a:solidFill>
            <a:schemeClr val="tx1"/>
          </a:solidFill>
          <a:latin typeface="+mn-lt"/>
          <a:cs typeface="+mn-cs"/>
        </a:defRPr>
      </a:lvl7pPr>
      <a:lvl8pPr marL="3429000" indent="-228600" algn="r" rtl="1" fontAlgn="base">
        <a:spcBef>
          <a:spcPct val="20000"/>
        </a:spcBef>
        <a:spcAft>
          <a:spcPct val="0"/>
        </a:spcAft>
        <a:buClr>
          <a:schemeClr val="tx2"/>
        </a:buClr>
        <a:buChar char="•"/>
        <a:defRPr sz="2000">
          <a:solidFill>
            <a:schemeClr val="tx1"/>
          </a:solidFill>
          <a:latin typeface="+mn-lt"/>
          <a:cs typeface="+mn-cs"/>
        </a:defRPr>
      </a:lvl8pPr>
      <a:lvl9pPr marL="3886200" indent="-228600" algn="r" rtl="1" fontAlgn="base">
        <a:spcBef>
          <a:spcPct val="20000"/>
        </a:spcBef>
        <a:spcAft>
          <a:spcPct val="0"/>
        </a:spcAft>
        <a:buClr>
          <a:schemeClr val="tx2"/>
        </a:buClr>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wmf"/><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29.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www.mop-bika.org.il/"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30.xml"/><Relationship Id="rId6" Type="http://schemas.openxmlformats.org/officeDocument/2006/relationships/chart" Target="../charts/chart1.xml"/><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hyperlink" Target="http://www.mopdarom.org.il/" TargetMode="External"/><Relationship Id="rId2" Type="http://schemas.openxmlformats.org/officeDocument/2006/relationships/image" Target="../media/image40.png"/><Relationship Id="rId1" Type="http://schemas.openxmlformats.org/officeDocument/2006/relationships/slideLayout" Target="../slideLayouts/slideLayout13.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7.jpeg"/><Relationship Id="rId1" Type="http://schemas.openxmlformats.org/officeDocument/2006/relationships/slideLayout" Target="../slideLayouts/slideLayout12.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0.emf"/><Relationship Id="rId5" Type="http://schemas.openxmlformats.org/officeDocument/2006/relationships/image" Target="../media/image49.emf"/><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hyperlink" Target="http://www.moprn.org/cgi-webaxy/item?index" TargetMode="External"/><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image" Target="../media/image37.png"/><Relationship Id="rId5" Type="http://schemas.openxmlformats.org/officeDocument/2006/relationships/image" Target="../media/image52.jpe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3.xml"/><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43.xml"/><Relationship Id="rId4" Type="http://schemas.openxmlformats.org/officeDocument/2006/relationships/image" Target="../media/image6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png"/></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1.emf"/><Relationship Id="rId5" Type="http://schemas.openxmlformats.org/officeDocument/2006/relationships/image" Target="../media/image70.emf"/><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735038" y="2564904"/>
            <a:ext cx="6517482" cy="1881910"/>
          </a:xfrm>
        </p:spPr>
        <p:txBody>
          <a:bodyPr>
            <a:normAutofit/>
          </a:bodyPr>
          <a:lstStyle/>
          <a:p>
            <a:r>
              <a:rPr lang="he-IL" sz="6000" dirty="0">
                <a:solidFill>
                  <a:srgbClr val="222222"/>
                </a:solidFill>
                <a:highlight>
                  <a:srgbClr val="FFFF00"/>
                </a:highlight>
                <a:latin typeface="arial black" panose="020B0A04020102020204" pitchFamily="34" charset="0"/>
              </a:rPr>
              <a:t>"</a:t>
            </a:r>
            <a:r>
              <a:rPr lang="he-IL" sz="6000">
                <a:solidFill>
                  <a:srgbClr val="222222"/>
                </a:solidFill>
                <a:highlight>
                  <a:srgbClr val="FFFF00"/>
                </a:highlight>
                <a:latin typeface="arial black" panose="020B0A04020102020204" pitchFamily="34" charset="0"/>
              </a:rPr>
              <a:t>מה </a:t>
            </a:r>
            <a:r>
              <a:rPr lang="he-IL" sz="6000" smtClean="0">
                <a:solidFill>
                  <a:srgbClr val="222222"/>
                </a:solidFill>
                <a:highlight>
                  <a:srgbClr val="FFFF00"/>
                </a:highlight>
                <a:latin typeface="arial black" panose="020B0A04020102020204" pitchFamily="34" charset="0"/>
              </a:rPr>
              <a:t>קורה </a:t>
            </a:r>
            <a:r>
              <a:rPr lang="he-IL" sz="6000" dirty="0">
                <a:solidFill>
                  <a:srgbClr val="222222"/>
                </a:solidFill>
                <a:highlight>
                  <a:srgbClr val="FFFF00"/>
                </a:highlight>
                <a:latin typeface="arial black" panose="020B0A04020102020204" pitchFamily="34" charset="0"/>
              </a:rPr>
              <a:t>מחוץ לבועה" </a:t>
            </a:r>
            <a:r>
              <a:rPr lang="he-IL" dirty="0">
                <a:solidFill>
                  <a:srgbClr val="222222"/>
                </a:solidFill>
                <a:latin typeface="arial black" panose="020B0A04020102020204" pitchFamily="34" charset="0"/>
              </a:rPr>
              <a:t/>
            </a:r>
            <a:br>
              <a:rPr lang="he-IL" dirty="0">
                <a:solidFill>
                  <a:srgbClr val="222222"/>
                </a:solidFill>
                <a:latin typeface="arial black" panose="020B0A04020102020204" pitchFamily="34" charset="0"/>
              </a:rPr>
            </a:br>
            <a:r>
              <a:rPr lang="he-IL" sz="4800" b="1" dirty="0">
                <a:solidFill>
                  <a:schemeClr val="bg1"/>
                </a:solidFill>
                <a:effectLst>
                  <a:outerShdw blurRad="38100" dist="38100" dir="2700000" algn="tl">
                    <a:srgbClr val="000000">
                      <a:alpha val="43137"/>
                    </a:srgbClr>
                  </a:outerShdw>
                </a:effectLst>
                <a:highlight>
                  <a:srgbClr val="000000"/>
                </a:highlight>
                <a:latin typeface="arial black" panose="020B0A04020102020204" pitchFamily="34" charset="0"/>
              </a:rPr>
              <a:t>אתגרים ומגמות בענף הפלפל</a:t>
            </a:r>
            <a:endParaRPr lang="he-IL" b="1" dirty="0">
              <a:solidFill>
                <a:schemeClr val="bg1"/>
              </a:solidFill>
              <a:effectLst>
                <a:outerShdw blurRad="38100" dist="38100" dir="2700000" algn="tl">
                  <a:srgbClr val="000000">
                    <a:alpha val="43137"/>
                  </a:srgbClr>
                </a:outerShdw>
              </a:effectLst>
              <a:highlight>
                <a:srgbClr val="000000"/>
              </a:highlight>
            </a:endParaRPr>
          </a:p>
        </p:txBody>
      </p:sp>
      <p:pic>
        <p:nvPicPr>
          <p:cNvPr id="4" name="Picture 2" descr="ישראל – מבנה פיזי, נחלים, חלוקה לאזורים וקו פרשת המים">
            <a:extLst>
              <a:ext uri="{FF2B5EF4-FFF2-40B4-BE49-F238E27FC236}">
                <a16:creationId xmlns:a16="http://schemas.microsoft.com/office/drawing/2014/main" xmlns="" id="{8624779E-924A-4372-B445-C1DAA0A18FFC}"/>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r="14201"/>
          <a:stretch/>
        </p:blipFill>
        <p:spPr bwMode="auto">
          <a:xfrm>
            <a:off x="-58839" y="770360"/>
            <a:ext cx="1966543" cy="6192688"/>
          </a:xfrm>
          <a:prstGeom prst="rect">
            <a:avLst/>
          </a:prstGeom>
          <a:noFill/>
          <a:extLst>
            <a:ext uri="{909E8E84-426E-40DD-AFC4-6F175D3DCCD1}">
              <a14:hiddenFill xmlns:a14="http://schemas.microsoft.com/office/drawing/2010/main">
                <a:solidFill>
                  <a:srgbClr val="FFFFFF"/>
                </a:solidFill>
              </a14:hiddenFill>
            </a:ext>
          </a:extLst>
        </p:spPr>
      </p:pic>
      <p:sp>
        <p:nvSpPr>
          <p:cNvPr id="7" name="Oval 9">
            <a:extLst>
              <a:ext uri="{FF2B5EF4-FFF2-40B4-BE49-F238E27FC236}">
                <a16:creationId xmlns:a16="http://schemas.microsoft.com/office/drawing/2014/main" xmlns="" id="{C87988F6-A0B3-4D90-97AF-B8B98ADE2CD6}"/>
              </a:ext>
            </a:extLst>
          </p:cNvPr>
          <p:cNvSpPr/>
          <p:nvPr/>
        </p:nvSpPr>
        <p:spPr>
          <a:xfrm>
            <a:off x="1559618" y="2708014"/>
            <a:ext cx="175354" cy="65764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8" name="Oval 10">
            <a:extLst>
              <a:ext uri="{FF2B5EF4-FFF2-40B4-BE49-F238E27FC236}">
                <a16:creationId xmlns:a16="http://schemas.microsoft.com/office/drawing/2014/main" xmlns="" id="{C6A3A78B-7D12-42C6-B51D-8D5A21A23513}"/>
              </a:ext>
            </a:extLst>
          </p:cNvPr>
          <p:cNvSpPr/>
          <p:nvPr/>
        </p:nvSpPr>
        <p:spPr>
          <a:xfrm rot="2695583">
            <a:off x="188202" y="3592971"/>
            <a:ext cx="136499" cy="65764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9" name="Oval 10">
            <a:extLst>
              <a:ext uri="{FF2B5EF4-FFF2-40B4-BE49-F238E27FC236}">
                <a16:creationId xmlns:a16="http://schemas.microsoft.com/office/drawing/2014/main" xmlns="" id="{3524DFEF-6B55-42DA-89ED-40BB4D5DB048}"/>
              </a:ext>
            </a:extLst>
          </p:cNvPr>
          <p:cNvSpPr/>
          <p:nvPr/>
        </p:nvSpPr>
        <p:spPr>
          <a:xfrm rot="1709631">
            <a:off x="241189" y="4165003"/>
            <a:ext cx="196758" cy="20994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0" name="Oval 10">
            <a:extLst>
              <a:ext uri="{FF2B5EF4-FFF2-40B4-BE49-F238E27FC236}">
                <a16:creationId xmlns:a16="http://schemas.microsoft.com/office/drawing/2014/main" xmlns="" id="{ACB48A63-F5B4-43B5-824D-2E8FA6C550FF}"/>
              </a:ext>
            </a:extLst>
          </p:cNvPr>
          <p:cNvSpPr/>
          <p:nvPr/>
        </p:nvSpPr>
        <p:spPr>
          <a:xfrm rot="1709631">
            <a:off x="508683" y="3786478"/>
            <a:ext cx="158422" cy="26162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1" name="Oval 10">
            <a:extLst>
              <a:ext uri="{FF2B5EF4-FFF2-40B4-BE49-F238E27FC236}">
                <a16:creationId xmlns:a16="http://schemas.microsoft.com/office/drawing/2014/main" xmlns="" id="{A3215148-40F4-42B8-95DF-FAEDD4F1017D}"/>
              </a:ext>
            </a:extLst>
          </p:cNvPr>
          <p:cNvSpPr/>
          <p:nvPr/>
        </p:nvSpPr>
        <p:spPr>
          <a:xfrm rot="1709631">
            <a:off x="812002" y="1807018"/>
            <a:ext cx="192284" cy="2099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2" name="Oval 10">
            <a:extLst>
              <a:ext uri="{FF2B5EF4-FFF2-40B4-BE49-F238E27FC236}">
                <a16:creationId xmlns:a16="http://schemas.microsoft.com/office/drawing/2014/main" xmlns="" id="{6AEFF3A5-6815-4755-9A4F-2A68EFD49599}"/>
              </a:ext>
            </a:extLst>
          </p:cNvPr>
          <p:cNvSpPr/>
          <p:nvPr/>
        </p:nvSpPr>
        <p:spPr>
          <a:xfrm rot="1709631">
            <a:off x="902285" y="2193590"/>
            <a:ext cx="112000" cy="1476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3" name="Oval 10">
            <a:extLst>
              <a:ext uri="{FF2B5EF4-FFF2-40B4-BE49-F238E27FC236}">
                <a16:creationId xmlns:a16="http://schemas.microsoft.com/office/drawing/2014/main" xmlns="" id="{E4BC986B-3E11-4622-A480-4FE8602C40E8}"/>
              </a:ext>
            </a:extLst>
          </p:cNvPr>
          <p:cNvSpPr/>
          <p:nvPr/>
        </p:nvSpPr>
        <p:spPr>
          <a:xfrm rot="1709631">
            <a:off x="836395" y="2419824"/>
            <a:ext cx="112000" cy="1476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4" name="Oval 10">
            <a:extLst>
              <a:ext uri="{FF2B5EF4-FFF2-40B4-BE49-F238E27FC236}">
                <a16:creationId xmlns:a16="http://schemas.microsoft.com/office/drawing/2014/main" xmlns="" id="{E98A5FC1-E8E7-4B33-97E1-45284EF5FA98}"/>
              </a:ext>
            </a:extLst>
          </p:cNvPr>
          <p:cNvSpPr/>
          <p:nvPr/>
        </p:nvSpPr>
        <p:spPr>
          <a:xfrm rot="1709631">
            <a:off x="750086" y="2637129"/>
            <a:ext cx="112000" cy="1476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5" name="Oval 10">
            <a:extLst>
              <a:ext uri="{FF2B5EF4-FFF2-40B4-BE49-F238E27FC236}">
                <a16:creationId xmlns:a16="http://schemas.microsoft.com/office/drawing/2014/main" xmlns="" id="{2E44FFDA-600F-4925-AA82-E8E9899AEB5F}"/>
              </a:ext>
            </a:extLst>
          </p:cNvPr>
          <p:cNvSpPr/>
          <p:nvPr/>
        </p:nvSpPr>
        <p:spPr>
          <a:xfrm rot="1709631">
            <a:off x="718824" y="2925164"/>
            <a:ext cx="112000" cy="1476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6" name="Oval 10">
            <a:extLst>
              <a:ext uri="{FF2B5EF4-FFF2-40B4-BE49-F238E27FC236}">
                <a16:creationId xmlns:a16="http://schemas.microsoft.com/office/drawing/2014/main" xmlns="" id="{40CA352D-849E-4C60-833D-5851DDC66F3C}"/>
              </a:ext>
            </a:extLst>
          </p:cNvPr>
          <p:cNvSpPr/>
          <p:nvPr/>
        </p:nvSpPr>
        <p:spPr>
          <a:xfrm rot="1709631">
            <a:off x="703163" y="3200261"/>
            <a:ext cx="112000" cy="1476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7" name="Oval 10">
            <a:extLst>
              <a:ext uri="{FF2B5EF4-FFF2-40B4-BE49-F238E27FC236}">
                <a16:creationId xmlns:a16="http://schemas.microsoft.com/office/drawing/2014/main" xmlns="" id="{A65C388A-9BE3-44D3-816A-A49D77468DF7}"/>
              </a:ext>
            </a:extLst>
          </p:cNvPr>
          <p:cNvSpPr/>
          <p:nvPr/>
        </p:nvSpPr>
        <p:spPr>
          <a:xfrm rot="1709631">
            <a:off x="587208" y="3394960"/>
            <a:ext cx="112000" cy="1476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8" name="Oval 10">
            <a:extLst>
              <a:ext uri="{FF2B5EF4-FFF2-40B4-BE49-F238E27FC236}">
                <a16:creationId xmlns:a16="http://schemas.microsoft.com/office/drawing/2014/main" xmlns="" id="{788E93D2-B01B-4938-AAB5-42DB131E56C4}"/>
              </a:ext>
            </a:extLst>
          </p:cNvPr>
          <p:cNvSpPr/>
          <p:nvPr/>
        </p:nvSpPr>
        <p:spPr>
          <a:xfrm rot="1709631">
            <a:off x="135097" y="4527407"/>
            <a:ext cx="112000" cy="1476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pic>
        <p:nvPicPr>
          <p:cNvPr id="19" name="Picture 2" descr="PEP107">
            <a:extLst>
              <a:ext uri="{FF2B5EF4-FFF2-40B4-BE49-F238E27FC236}">
                <a16:creationId xmlns:a16="http://schemas.microsoft.com/office/drawing/2014/main" xmlns="" id="{AE903FDA-6AA6-4DF0-AFAD-21E7DDFF1B2F}"/>
              </a:ext>
            </a:extLst>
          </p:cNvPr>
          <p:cNvPicPr>
            <a:picLocks noChangeAspect="1" noChangeArrowheads="1"/>
          </p:cNvPicPr>
          <p:nvPr/>
        </p:nvPicPr>
        <p:blipFill>
          <a:blip r:embed="rId3" cstate="email"/>
          <a:srcRect/>
          <a:stretch>
            <a:fillRect/>
          </a:stretch>
        </p:blipFill>
        <p:spPr bwMode="auto">
          <a:xfrm>
            <a:off x="3859876" y="753521"/>
            <a:ext cx="1966544" cy="1811383"/>
          </a:xfrm>
          <a:prstGeom prst="rect">
            <a:avLst/>
          </a:prstGeom>
          <a:noFill/>
          <a:ln w="9525">
            <a:noFill/>
            <a:miter lim="800000"/>
            <a:headEnd/>
            <a:tailEnd/>
          </a:ln>
        </p:spPr>
      </p:pic>
      <p:pic>
        <p:nvPicPr>
          <p:cNvPr id="20" name="תמונה 19" descr="תוצאת תמונה עבור פלפל">
            <a:extLst>
              <a:ext uri="{FF2B5EF4-FFF2-40B4-BE49-F238E27FC236}">
                <a16:creationId xmlns:a16="http://schemas.microsoft.com/office/drawing/2014/main" xmlns="" id="{9FE45635-2790-44AC-81BD-F437801D07B3}"/>
              </a:ext>
            </a:extLst>
          </p:cNvPr>
          <p:cNvPicPr/>
          <p:nvPr/>
        </p:nvPicPr>
        <p:blipFill>
          <a:blip r:embed="rId4" cstate="print"/>
          <a:srcRect b="6989"/>
          <a:stretch>
            <a:fillRect/>
          </a:stretch>
        </p:blipFill>
        <p:spPr bwMode="auto">
          <a:xfrm>
            <a:off x="5999566" y="358437"/>
            <a:ext cx="2316850" cy="2070987"/>
          </a:xfrm>
          <a:prstGeom prst="rect">
            <a:avLst/>
          </a:prstGeom>
          <a:noFill/>
          <a:ln w="9525">
            <a:noFill/>
            <a:miter lim="800000"/>
            <a:headEnd/>
            <a:tailEnd/>
          </a:ln>
        </p:spPr>
      </p:pic>
      <p:pic>
        <p:nvPicPr>
          <p:cNvPr id="21" name="תמונה 1" descr="map_home">
            <a:extLst>
              <a:ext uri="{FF2B5EF4-FFF2-40B4-BE49-F238E27FC236}">
                <a16:creationId xmlns:a16="http://schemas.microsoft.com/office/drawing/2014/main" xmlns="" id="{98410BB3-027E-4CF5-9866-86DA337E2C36}"/>
              </a:ext>
            </a:extLst>
          </p:cNvPr>
          <p:cNvPicPr>
            <a:picLocks noChangeAspect="1" noChangeArrowheads="1"/>
          </p:cNvPicPr>
          <p:nvPr/>
        </p:nvPicPr>
        <p:blipFill>
          <a:blip r:embed="rId5" cstate="print"/>
          <a:srcRect l="44380" t="29839" r="40086" b="39163"/>
          <a:stretch>
            <a:fillRect/>
          </a:stretch>
        </p:blipFill>
        <p:spPr bwMode="auto">
          <a:xfrm>
            <a:off x="8388424" y="44624"/>
            <a:ext cx="683806" cy="1038969"/>
          </a:xfrm>
          <a:prstGeom prst="rect">
            <a:avLst/>
          </a:prstGeom>
          <a:noFill/>
          <a:ln w="9525">
            <a:noFill/>
            <a:miter lim="800000"/>
            <a:headEnd/>
            <a:tailEnd/>
          </a:ln>
        </p:spPr>
      </p:pic>
      <p:sp>
        <p:nvSpPr>
          <p:cNvPr id="25" name="Rectangle 3">
            <a:extLst>
              <a:ext uri="{FF2B5EF4-FFF2-40B4-BE49-F238E27FC236}">
                <a16:creationId xmlns:a16="http://schemas.microsoft.com/office/drawing/2014/main" xmlns="" id="{6C2AB31D-B302-4837-9C22-6E81D705B46C}"/>
              </a:ext>
            </a:extLst>
          </p:cNvPr>
          <p:cNvSpPr/>
          <p:nvPr/>
        </p:nvSpPr>
        <p:spPr>
          <a:xfrm rot="1016337">
            <a:off x="1068770" y="4299788"/>
            <a:ext cx="329698" cy="2563824"/>
          </a:xfrm>
          <a:prstGeom prst="rect">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מלבן 25">
            <a:extLst>
              <a:ext uri="{FF2B5EF4-FFF2-40B4-BE49-F238E27FC236}">
                <a16:creationId xmlns:a16="http://schemas.microsoft.com/office/drawing/2014/main" xmlns="" id="{EECC6E3D-0AC5-494D-B1C6-D6D149A314E6}"/>
              </a:ext>
            </a:extLst>
          </p:cNvPr>
          <p:cNvSpPr/>
          <p:nvPr/>
        </p:nvSpPr>
        <p:spPr>
          <a:xfrm rot="19134978">
            <a:off x="-652513" y="3541080"/>
            <a:ext cx="4128054" cy="1323439"/>
          </a:xfrm>
          <a:prstGeom prst="rect">
            <a:avLst/>
          </a:prstGeom>
          <a:noFill/>
        </p:spPr>
        <p:txBody>
          <a:bodyPr wrap="square" lIns="91440" tIns="45720" rIns="91440" bIns="45720">
            <a:spAutoFit/>
          </a:bodyPr>
          <a:lstStyle/>
          <a:p>
            <a:pPr algn="ctr"/>
            <a:r>
              <a:rPr lang="he-IL" sz="8000" b="1" dirty="0">
                <a:ln w="22225">
                  <a:solidFill>
                    <a:srgbClr val="0070C0"/>
                  </a:solidFill>
                  <a:prstDash val="solid"/>
                </a:ln>
                <a:solidFill>
                  <a:schemeClr val="accent2">
                    <a:lumMod val="40000"/>
                    <a:lumOff val="60000"/>
                  </a:schemeClr>
                </a:solidFill>
              </a:rPr>
              <a:t>הערבה!</a:t>
            </a:r>
          </a:p>
        </p:txBody>
      </p:sp>
      <p:pic>
        <p:nvPicPr>
          <p:cNvPr id="27" name="Picture 2" descr="P5171272">
            <a:extLst>
              <a:ext uri="{FF2B5EF4-FFF2-40B4-BE49-F238E27FC236}">
                <a16:creationId xmlns:a16="http://schemas.microsoft.com/office/drawing/2014/main" xmlns="" id="{A0B84EF8-8D17-46B6-978F-9FE739F2F99C}"/>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16138" t="17451" r="13775" b="37400"/>
          <a:stretch/>
        </p:blipFill>
        <p:spPr bwMode="auto">
          <a:xfrm>
            <a:off x="1608726" y="4511730"/>
            <a:ext cx="4502300" cy="217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6">
            <a:extLst>
              <a:ext uri="{FF2B5EF4-FFF2-40B4-BE49-F238E27FC236}">
                <a16:creationId xmlns:a16="http://schemas.microsoft.com/office/drawing/2014/main" xmlns="" id="{6F74E8F4-779F-4608-9E2D-A5ADF459F1DF}"/>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1828849">
            <a:off x="7731937" y="4582465"/>
            <a:ext cx="681081" cy="1436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8824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46B2A7A0-5690-4099-9763-0E4EEC981CB9}"/>
              </a:ext>
            </a:extLst>
          </p:cNvPr>
          <p:cNvSpPr>
            <a:spLocks noGrp="1"/>
          </p:cNvSpPr>
          <p:nvPr>
            <p:ph type="title"/>
          </p:nvPr>
        </p:nvSpPr>
        <p:spPr>
          <a:xfrm>
            <a:off x="827584" y="-2767"/>
            <a:ext cx="7773338" cy="1596177"/>
          </a:xfrm>
        </p:spPr>
        <p:txBody>
          <a:bodyPr>
            <a:normAutofit/>
          </a:bodyPr>
          <a:lstStyle/>
          <a:p>
            <a:r>
              <a:rPr lang="he-IL" sz="4400" dirty="0"/>
              <a:t>קודם כל בדיחה.....</a:t>
            </a:r>
            <a:br>
              <a:rPr lang="he-IL" sz="4400" dirty="0"/>
            </a:br>
            <a:r>
              <a:rPr lang="he-IL" sz="4400" dirty="0"/>
              <a:t> האם יש מדריך ארצי לפלפל?</a:t>
            </a:r>
          </a:p>
        </p:txBody>
      </p:sp>
      <p:pic>
        <p:nvPicPr>
          <p:cNvPr id="5" name="מציין מיקום תוכן 4">
            <a:extLst>
              <a:ext uri="{FF2B5EF4-FFF2-40B4-BE49-F238E27FC236}">
                <a16:creationId xmlns:a16="http://schemas.microsoft.com/office/drawing/2014/main" xmlns="" id="{0F94D021-6989-4B51-8D5F-034B5DA20093}"/>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779871" y="1593410"/>
            <a:ext cx="3868764" cy="2901573"/>
          </a:xfrm>
        </p:spPr>
      </p:pic>
      <p:sp>
        <p:nvSpPr>
          <p:cNvPr id="6" name="כותרת 3">
            <a:extLst>
              <a:ext uri="{FF2B5EF4-FFF2-40B4-BE49-F238E27FC236}">
                <a16:creationId xmlns:a16="http://schemas.microsoft.com/office/drawing/2014/main" xmlns="" id="{37AFEA29-F114-4E5A-8D0D-7A6E791FAC75}"/>
              </a:ext>
            </a:extLst>
          </p:cNvPr>
          <p:cNvSpPr txBox="1">
            <a:spLocks/>
          </p:cNvSpPr>
          <p:nvPr/>
        </p:nvSpPr>
        <p:spPr>
          <a:xfrm>
            <a:off x="115097" y="4958358"/>
            <a:ext cx="8496944" cy="1899642"/>
          </a:xfrm>
          <a:prstGeom prst="rect">
            <a:avLst/>
          </a:prstGeom>
          <a:solidFill>
            <a:schemeClr val="bg1"/>
          </a:solidFill>
        </p:spPr>
        <p:txBody>
          <a:bodyPr vert="horz" lIns="91440" tIns="45720" rIns="91440" bIns="45720" rtlCol="0" anchor="ctr">
            <a:normAutofit/>
          </a:bodyPr>
          <a:lstStyle>
            <a:lvl1pPr algn="ctr" defTabSz="685800" rtl="1" eaLnBrk="1" latinLnBrk="0" hangingPunct="1">
              <a:lnSpc>
                <a:spcPct val="90000"/>
              </a:lnSpc>
              <a:spcBef>
                <a:spcPct val="0"/>
              </a:spcBef>
              <a:buNone/>
              <a:defRPr sz="2700" kern="1200" cap="all" baseline="0">
                <a:solidFill>
                  <a:schemeClr val="tx1"/>
                </a:solidFill>
                <a:effectLst/>
                <a:latin typeface="+mj-lt"/>
                <a:ea typeface="+mj-ea"/>
                <a:cs typeface="+mj-cs"/>
              </a:defRPr>
            </a:lvl1pPr>
          </a:lstStyle>
          <a:p>
            <a:pPr algn="r"/>
            <a:r>
              <a:rPr lang="he-IL" sz="3600" b="1"/>
              <a:t>רבה בר נחמני, שהיה מספר בדיחה בכל תחילת שיעור, ולאחר שהתלמידים צחקו, פתח באימה בלימוד הסוגיה </a:t>
            </a:r>
            <a:r>
              <a:rPr lang="he-IL" sz="2800" b="1"/>
              <a:t>(מסכת שבת, דף ל', בתרגום חופשי)</a:t>
            </a:r>
            <a:endParaRPr lang="he-IL" sz="2400" b="1" dirty="0"/>
          </a:p>
        </p:txBody>
      </p:sp>
      <p:pic>
        <p:nvPicPr>
          <p:cNvPr id="7" name="Picture 9">
            <a:extLst>
              <a:ext uri="{FF2B5EF4-FFF2-40B4-BE49-F238E27FC236}">
                <a16:creationId xmlns:a16="http://schemas.microsoft.com/office/drawing/2014/main" xmlns="" id="{15261F5D-8908-46FE-B64C-A46CAB54B05B}"/>
              </a:ext>
            </a:extLst>
          </p:cNvPr>
          <p:cNvPicPr>
            <a:picLocks noChangeAspect="1" noChangeArrowheads="1"/>
          </p:cNvPicPr>
          <p:nvPr/>
        </p:nvPicPr>
        <p:blipFill>
          <a:blip r:embed="rId3" cstate="print"/>
          <a:srcRect/>
          <a:stretch>
            <a:fillRect/>
          </a:stretch>
        </p:blipFill>
        <p:spPr bwMode="auto">
          <a:xfrm>
            <a:off x="7956376" y="3717032"/>
            <a:ext cx="1003176" cy="1003176"/>
          </a:xfrm>
          <a:prstGeom prst="rect">
            <a:avLst/>
          </a:prstGeom>
          <a:noFill/>
          <a:ln w="9525">
            <a:noFill/>
            <a:miter lim="800000"/>
            <a:headEnd/>
            <a:tailEnd/>
          </a:ln>
        </p:spPr>
      </p:pic>
      <p:pic>
        <p:nvPicPr>
          <p:cNvPr id="8" name="Picture 9">
            <a:extLst>
              <a:ext uri="{FF2B5EF4-FFF2-40B4-BE49-F238E27FC236}">
                <a16:creationId xmlns:a16="http://schemas.microsoft.com/office/drawing/2014/main" xmlns="" id="{15B16D91-E9FC-4F14-BA83-E2FE17630206}"/>
              </a:ext>
            </a:extLst>
          </p:cNvPr>
          <p:cNvPicPr>
            <a:picLocks noChangeAspect="1" noChangeArrowheads="1"/>
          </p:cNvPicPr>
          <p:nvPr/>
        </p:nvPicPr>
        <p:blipFill>
          <a:blip r:embed="rId3" cstate="print"/>
          <a:srcRect/>
          <a:stretch>
            <a:fillRect/>
          </a:stretch>
        </p:blipFill>
        <p:spPr bwMode="auto">
          <a:xfrm>
            <a:off x="7320612" y="116632"/>
            <a:ext cx="1003176" cy="1003176"/>
          </a:xfrm>
          <a:prstGeom prst="rect">
            <a:avLst/>
          </a:prstGeom>
          <a:noFill/>
          <a:ln w="9525">
            <a:noFill/>
            <a:miter lim="800000"/>
            <a:headEnd/>
            <a:tailEnd/>
          </a:ln>
        </p:spPr>
      </p:pic>
      <p:pic>
        <p:nvPicPr>
          <p:cNvPr id="9" name="Picture 9">
            <a:extLst>
              <a:ext uri="{FF2B5EF4-FFF2-40B4-BE49-F238E27FC236}">
                <a16:creationId xmlns:a16="http://schemas.microsoft.com/office/drawing/2014/main" xmlns="" id="{613A9B68-BF06-4170-9208-3B8277E3FD24}"/>
              </a:ext>
            </a:extLst>
          </p:cNvPr>
          <p:cNvPicPr>
            <a:picLocks noChangeAspect="1" noChangeArrowheads="1"/>
          </p:cNvPicPr>
          <p:nvPr/>
        </p:nvPicPr>
        <p:blipFill>
          <a:blip r:embed="rId3" cstate="print"/>
          <a:srcRect/>
          <a:stretch>
            <a:fillRect/>
          </a:stretch>
        </p:blipFill>
        <p:spPr bwMode="auto">
          <a:xfrm>
            <a:off x="853778" y="1213167"/>
            <a:ext cx="1003176" cy="1003176"/>
          </a:xfrm>
          <a:prstGeom prst="rect">
            <a:avLst/>
          </a:prstGeom>
          <a:noFill/>
          <a:ln w="9525">
            <a:noFill/>
            <a:miter lim="800000"/>
            <a:headEnd/>
            <a:tailEnd/>
          </a:ln>
        </p:spPr>
      </p:pic>
    </p:spTree>
    <p:extLst>
      <p:ext uri="{BB962C8B-B14F-4D97-AF65-F5344CB8AC3E}">
        <p14:creationId xmlns:p14="http://schemas.microsoft.com/office/powerpoint/2010/main" val="2695342261"/>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4" name="Picture 4" descr="P101005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תמונה 4" descr="img202.jpg"/>
          <p:cNvPicPr>
            <a:picLocks noChangeAspect="1"/>
          </p:cNvPicPr>
          <p:nvPr/>
        </p:nvPicPr>
        <p:blipFill>
          <a:blip r:embed="rId3" cstate="print"/>
          <a:stretch>
            <a:fillRect/>
          </a:stretch>
        </p:blipFill>
        <p:spPr>
          <a:xfrm>
            <a:off x="1907704" y="0"/>
            <a:ext cx="5611218" cy="1781508"/>
          </a:xfrm>
          <a:prstGeom prst="rect">
            <a:avLst/>
          </a:prstGeom>
        </p:spPr>
      </p:pic>
      <p:cxnSp>
        <p:nvCxnSpPr>
          <p:cNvPr id="7" name="מחבר ישר 6"/>
          <p:cNvCxnSpPr/>
          <p:nvPr/>
        </p:nvCxnSpPr>
        <p:spPr>
          <a:xfrm>
            <a:off x="3275856" y="1628800"/>
            <a:ext cx="3024336"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416761"/>
      </p:ext>
    </p:extLst>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7" name="Picture 2" descr="PEP107"/>
          <p:cNvPicPr>
            <a:picLocks noChangeAspect="1" noChangeArrowheads="1"/>
          </p:cNvPicPr>
          <p:nvPr/>
        </p:nvPicPr>
        <p:blipFill>
          <a:blip r:embed="rId2" cstate="email"/>
          <a:srcRect/>
          <a:stretch>
            <a:fillRect/>
          </a:stretch>
        </p:blipFill>
        <p:spPr bwMode="auto">
          <a:xfrm>
            <a:off x="0" y="1052736"/>
            <a:ext cx="4283968" cy="3945960"/>
          </a:xfrm>
          <a:prstGeom prst="rect">
            <a:avLst/>
          </a:prstGeom>
          <a:noFill/>
          <a:ln w="9525">
            <a:noFill/>
            <a:miter lim="800000"/>
            <a:headEnd/>
            <a:tailEnd/>
          </a:ln>
        </p:spPr>
      </p:pic>
      <p:pic>
        <p:nvPicPr>
          <p:cNvPr id="8" name="Picture 4" descr="כלתבלינים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184319" y="0"/>
            <a:ext cx="495968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מציין מיקום תוכן 3" descr="img201.jpg"/>
          <p:cNvPicPr>
            <a:picLocks noGrp="1" noChangeAspect="1"/>
          </p:cNvPicPr>
          <p:nvPr>
            <p:ph idx="1"/>
          </p:nvPr>
        </p:nvPicPr>
        <p:blipFill>
          <a:blip r:embed="rId4" cstate="print"/>
          <a:stretch>
            <a:fillRect/>
          </a:stretch>
        </p:blipFill>
        <p:spPr>
          <a:xfrm>
            <a:off x="0" y="-1"/>
            <a:ext cx="4139952" cy="1341943"/>
          </a:xfrm>
        </p:spPr>
      </p:pic>
      <p:pic>
        <p:nvPicPr>
          <p:cNvPr id="9"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 y="4464496"/>
            <a:ext cx="4194259" cy="3140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https://encrypted-tbn0.google.com/images?q=tbn:ANd9GcSAHmap9NrMlYFGcqwPwyL-hAqaivVSIVwEibvPnS_RKZERIfZdBA"/>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0" y="4437112"/>
            <a:ext cx="1351037" cy="135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122484"/>
      </p:ext>
    </p:extLst>
  </p:cSld>
  <p:clrMapOvr>
    <a:masterClrMapping/>
  </p:clrMapOvr>
  <p:transition spd="slow">
    <p:cover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84BE69C3-FAB9-4B89-8CE6-EFE6673C1903}"/>
              </a:ext>
            </a:extLst>
          </p:cNvPr>
          <p:cNvSpPr>
            <a:spLocks noGrp="1"/>
          </p:cNvSpPr>
          <p:nvPr>
            <p:ph type="title"/>
          </p:nvPr>
        </p:nvSpPr>
        <p:spPr>
          <a:xfrm>
            <a:off x="1763688" y="0"/>
            <a:ext cx="6120680" cy="1882039"/>
          </a:xfrm>
          <a:solidFill>
            <a:schemeClr val="bg1"/>
          </a:solidFill>
        </p:spPr>
        <p:txBody>
          <a:bodyPr>
            <a:normAutofit/>
          </a:bodyPr>
          <a:lstStyle/>
          <a:p>
            <a:r>
              <a:rPr lang="he-IL" sz="4800" b="1" dirty="0">
                <a:solidFill>
                  <a:srgbClr val="0070C0"/>
                </a:solidFill>
              </a:rPr>
              <a:t>אז בלי תירוצים...</a:t>
            </a:r>
            <a:br>
              <a:rPr lang="he-IL" sz="4800" b="1" dirty="0">
                <a:solidFill>
                  <a:srgbClr val="0070C0"/>
                </a:solidFill>
              </a:rPr>
            </a:br>
            <a:r>
              <a:rPr lang="he-IL" sz="4800" b="1" dirty="0">
                <a:solidFill>
                  <a:srgbClr val="0070C0"/>
                </a:solidFill>
              </a:rPr>
              <a:t>מה עושה המדריך הארצי? </a:t>
            </a:r>
          </a:p>
        </p:txBody>
      </p:sp>
      <p:sp>
        <p:nvSpPr>
          <p:cNvPr id="3" name="מציין מיקום תוכן 2">
            <a:extLst>
              <a:ext uri="{FF2B5EF4-FFF2-40B4-BE49-F238E27FC236}">
                <a16:creationId xmlns:a16="http://schemas.microsoft.com/office/drawing/2014/main" xmlns="" id="{B144858E-D047-489D-8A65-F1A305585831}"/>
              </a:ext>
            </a:extLst>
          </p:cNvPr>
          <p:cNvSpPr>
            <a:spLocks noGrp="1"/>
          </p:cNvSpPr>
          <p:nvPr>
            <p:ph sz="quarter" idx="13"/>
          </p:nvPr>
        </p:nvSpPr>
        <p:spPr>
          <a:xfrm>
            <a:off x="395536" y="1648168"/>
            <a:ext cx="8496944" cy="3138857"/>
          </a:xfrm>
          <a:solidFill>
            <a:schemeClr val="bg1"/>
          </a:solidFill>
        </p:spPr>
        <p:txBody>
          <a:bodyPr>
            <a:normAutofit/>
          </a:bodyPr>
          <a:lstStyle/>
          <a:p>
            <a:pPr>
              <a:buFont typeface="Wingdings" panose="05000000000000000000" pitchFamily="2" charset="2"/>
              <a:buChar char="ü"/>
            </a:pPr>
            <a:r>
              <a:rPr lang="he-IL" sz="2800" dirty="0"/>
              <a:t> </a:t>
            </a:r>
            <a:r>
              <a:rPr lang="he-IL" sz="3200" b="1" dirty="0"/>
              <a:t>מרכז את הועדה המקצועית</a:t>
            </a:r>
            <a:r>
              <a:rPr lang="he-IL" sz="2800" dirty="0"/>
              <a:t>:</a:t>
            </a:r>
          </a:p>
          <a:p>
            <a:pPr lvl="1">
              <a:buFont typeface="Wingdings" panose="05000000000000000000" pitchFamily="2" charset="2"/>
              <a:buChar char="v"/>
            </a:pPr>
            <a:r>
              <a:rPr lang="he-IL" sz="2500" dirty="0"/>
              <a:t> שיפוט ודירוג של 700,000 ₪ של מחקרים של מועצת הצמחים, ליווי המחקרים, כנסים ארציים ודפי המלצות</a:t>
            </a:r>
          </a:p>
          <a:p>
            <a:pPr marL="430212" lvl="1" indent="-342900">
              <a:buFont typeface="Wingdings" panose="05000000000000000000" pitchFamily="2" charset="2"/>
              <a:buChar char="ü"/>
            </a:pPr>
            <a:r>
              <a:rPr lang="he-IL" sz="3200" b="1" dirty="0"/>
              <a:t>עבודת צוות של המדריכים וחוקרי המו"פ</a:t>
            </a:r>
          </a:p>
          <a:p>
            <a:pPr marL="430212" lvl="1" indent="-342900">
              <a:buFont typeface="Wingdings" panose="05000000000000000000" pitchFamily="2" charset="2"/>
              <a:buChar char="ü"/>
            </a:pPr>
            <a:r>
              <a:rPr lang="he-IL" sz="3200" b="1" dirty="0"/>
              <a:t>תגבור ההדרכה בנישות כמו פלפל אביבי וחצילים</a:t>
            </a:r>
          </a:p>
        </p:txBody>
      </p:sp>
      <p:grpSp>
        <p:nvGrpSpPr>
          <p:cNvPr id="6" name="קבוצה 5">
            <a:extLst>
              <a:ext uri="{FF2B5EF4-FFF2-40B4-BE49-F238E27FC236}">
                <a16:creationId xmlns:a16="http://schemas.microsoft.com/office/drawing/2014/main" xmlns="" id="{FF73665E-20E5-43E5-9AEC-C4FC2BD3B010}"/>
              </a:ext>
            </a:extLst>
          </p:cNvPr>
          <p:cNvGrpSpPr/>
          <p:nvPr/>
        </p:nvGrpSpPr>
        <p:grpSpPr>
          <a:xfrm>
            <a:off x="146994" y="4941168"/>
            <a:ext cx="8889502" cy="1774997"/>
            <a:chOff x="146994" y="4941168"/>
            <a:chExt cx="8889502" cy="1774997"/>
          </a:xfrm>
        </p:grpSpPr>
        <p:pic>
          <p:nvPicPr>
            <p:cNvPr id="4" name="Picture 5" descr="DSC00019">
              <a:extLst>
                <a:ext uri="{FF2B5EF4-FFF2-40B4-BE49-F238E27FC236}">
                  <a16:creationId xmlns:a16="http://schemas.microsoft.com/office/drawing/2014/main" xmlns="" id="{B08D0AA8-9841-4940-B8B7-CAABCE0DCF18}"/>
                </a:ext>
              </a:extLst>
            </p:cNvPr>
            <p:cNvPicPr>
              <a:picLocks noChangeAspect="1" noChangeArrowheads="1"/>
            </p:cNvPicPr>
            <p:nvPr/>
          </p:nvPicPr>
          <p:blipFill rotWithShape="1">
            <a:blip r:embed="rId2" cstate="print"/>
            <a:srcRect l="6897" t="23375" r="24137" b="8840"/>
            <a:stretch/>
          </p:blipFill>
          <p:spPr bwMode="auto">
            <a:xfrm>
              <a:off x="146994" y="4941168"/>
              <a:ext cx="2448272" cy="1774997"/>
            </a:xfrm>
            <a:prstGeom prst="rect">
              <a:avLst/>
            </a:prstGeom>
            <a:noFill/>
            <a:ln w="9525">
              <a:noFill/>
              <a:miter lim="800000"/>
              <a:headEnd/>
              <a:tailEnd/>
            </a:ln>
          </p:spPr>
        </p:pic>
        <p:sp>
          <p:nvSpPr>
            <p:cNvPr id="5" name="מציין מיקום תוכן 2">
              <a:extLst>
                <a:ext uri="{FF2B5EF4-FFF2-40B4-BE49-F238E27FC236}">
                  <a16:creationId xmlns:a16="http://schemas.microsoft.com/office/drawing/2014/main" xmlns="" id="{CE5B7E88-7B6A-489D-8928-1D90E615626E}"/>
                </a:ext>
              </a:extLst>
            </p:cNvPr>
            <p:cNvSpPr txBox="1">
              <a:spLocks/>
            </p:cNvSpPr>
            <p:nvPr/>
          </p:nvSpPr>
          <p:spPr>
            <a:xfrm>
              <a:off x="2664296" y="5013176"/>
              <a:ext cx="6372200" cy="1296144"/>
            </a:xfrm>
            <a:prstGeom prst="rect">
              <a:avLst/>
            </a:prstGeom>
            <a:solidFill>
              <a:schemeClr val="bg1"/>
            </a:solidFill>
          </p:spPr>
          <p:txBody>
            <a:bodyPr vert="horz" lIns="91440" tIns="45720" rIns="91440" bIns="45720" rtlCol="0">
              <a:noAutofit/>
            </a:bodyPr>
            <a:lstStyle>
              <a:lvl1pPr marL="171450" indent="-171450" algn="r" defTabSz="685800" rtl="1" eaLnBrk="1" latinLnBrk="0" hangingPunct="1">
                <a:lnSpc>
                  <a:spcPct val="120000"/>
                </a:lnSpc>
                <a:spcBef>
                  <a:spcPts val="750"/>
                </a:spcBef>
                <a:buClr>
                  <a:schemeClr val="tx1"/>
                </a:buClr>
                <a:buFont typeface="Arial" panose="020B0604020202020204" pitchFamily="34" charset="0"/>
                <a:buChar char="•"/>
                <a:defRPr sz="1500" kern="1200" cap="all" baseline="0">
                  <a:solidFill>
                    <a:schemeClr val="tx1"/>
                  </a:solidFill>
                  <a:effectLst/>
                  <a:latin typeface="+mn-lt"/>
                  <a:ea typeface="+mn-ea"/>
                  <a:cs typeface="+mn-cs"/>
                </a:defRPr>
              </a:lvl1pPr>
              <a:lvl2pPr marL="514350" indent="-171450" algn="r" defTabSz="685800" rtl="1" eaLnBrk="1" latinLnBrk="0" hangingPunct="1">
                <a:lnSpc>
                  <a:spcPct val="120000"/>
                </a:lnSpc>
                <a:spcBef>
                  <a:spcPts val="375"/>
                </a:spcBef>
                <a:buClr>
                  <a:schemeClr val="tx1"/>
                </a:buClr>
                <a:buFont typeface="Arial" panose="020B0604020202020204" pitchFamily="34" charset="0"/>
                <a:buChar char="•"/>
                <a:defRPr sz="1350" kern="1200" cap="all" baseline="0">
                  <a:solidFill>
                    <a:schemeClr val="tx1"/>
                  </a:solidFill>
                  <a:effectLst/>
                  <a:latin typeface="+mn-lt"/>
                  <a:ea typeface="+mn-ea"/>
                  <a:cs typeface="+mn-cs"/>
                </a:defRPr>
              </a:lvl2pPr>
              <a:lvl3pPr marL="857250" indent="-171450" algn="r" defTabSz="685800" rtl="1" eaLnBrk="1" latinLnBrk="0" hangingPunct="1">
                <a:lnSpc>
                  <a:spcPct val="120000"/>
                </a:lnSpc>
                <a:spcBef>
                  <a:spcPts val="375"/>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3pPr>
              <a:lvl4pPr marL="12001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4pPr>
              <a:lvl5pPr marL="15430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5pPr>
              <a:lvl6pPr marL="18859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6pPr>
              <a:lvl7pPr marL="22288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7pPr>
              <a:lvl8pPr marL="25717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8pPr>
              <a:lvl9pPr marL="29146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9pPr>
            </a:lstStyle>
            <a:p>
              <a:pPr marL="0" indent="0">
                <a:buNone/>
              </a:pPr>
              <a:r>
                <a:rPr lang="he-IL" sz="3200" b="1" dirty="0">
                  <a:solidFill>
                    <a:srgbClr val="FF0000"/>
                  </a:solidFill>
                </a:rPr>
                <a:t>     וכמובן משימות מיוחדות ....</a:t>
              </a:r>
            </a:p>
            <a:p>
              <a:pPr marL="0" indent="0">
                <a:buNone/>
              </a:pPr>
              <a:r>
                <a:rPr lang="he-IL" sz="3200" b="1" dirty="0">
                  <a:solidFill>
                    <a:srgbClr val="FF0000"/>
                  </a:solidFill>
                </a:rPr>
                <a:t>עש התפוח המדומה וחומרי הדברה!!!</a:t>
              </a:r>
              <a:endParaRPr lang="he-IL" sz="3200" dirty="0"/>
            </a:p>
          </p:txBody>
        </p:sp>
      </p:grpSp>
    </p:spTree>
    <p:extLst>
      <p:ext uri="{BB962C8B-B14F-4D97-AF65-F5344CB8AC3E}">
        <p14:creationId xmlns:p14="http://schemas.microsoft.com/office/powerpoint/2010/main" val="3978548508"/>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FD360823-CA58-4672-A761-B8D9F14B3585}"/>
              </a:ext>
            </a:extLst>
          </p:cNvPr>
          <p:cNvSpPr>
            <a:spLocks noGrp="1"/>
          </p:cNvSpPr>
          <p:nvPr>
            <p:ph type="title"/>
          </p:nvPr>
        </p:nvSpPr>
        <p:spPr/>
        <p:txBody>
          <a:bodyPr>
            <a:normAutofit fontScale="90000"/>
          </a:bodyPr>
          <a:lstStyle/>
          <a:p>
            <a:r>
              <a:rPr lang="he-IL" sz="4400" b="1" dirty="0"/>
              <a:t>מה קורה כאן ב - "בועה של הערבה"</a:t>
            </a:r>
            <a:br>
              <a:rPr lang="he-IL" sz="4400" b="1" dirty="0"/>
            </a:br>
            <a:r>
              <a:rPr lang="he-IL" sz="4400" b="1" dirty="0"/>
              <a:t>כולם יודעים ....</a:t>
            </a:r>
            <a:br>
              <a:rPr lang="he-IL" sz="4400" b="1" dirty="0"/>
            </a:br>
            <a:endParaRPr lang="he-IL" sz="4400" b="1" dirty="0"/>
          </a:p>
        </p:txBody>
      </p:sp>
      <p:sp>
        <p:nvSpPr>
          <p:cNvPr id="3" name="מציין מיקום תוכן 2">
            <a:extLst>
              <a:ext uri="{FF2B5EF4-FFF2-40B4-BE49-F238E27FC236}">
                <a16:creationId xmlns:a16="http://schemas.microsoft.com/office/drawing/2014/main" xmlns="" id="{4C6F9381-20B5-40FD-A9F0-EDFAE87FCC6B}"/>
              </a:ext>
            </a:extLst>
          </p:cNvPr>
          <p:cNvSpPr>
            <a:spLocks noGrp="1"/>
          </p:cNvSpPr>
          <p:nvPr>
            <p:ph sz="quarter" idx="13"/>
          </p:nvPr>
        </p:nvSpPr>
        <p:spPr/>
        <p:txBody>
          <a:bodyPr/>
          <a:lstStyle/>
          <a:p>
            <a:endParaRPr lang="he-IL"/>
          </a:p>
        </p:txBody>
      </p:sp>
      <p:pic>
        <p:nvPicPr>
          <p:cNvPr id="4" name="תמונה 3">
            <a:extLst>
              <a:ext uri="{FF2B5EF4-FFF2-40B4-BE49-F238E27FC236}">
                <a16:creationId xmlns:a16="http://schemas.microsoft.com/office/drawing/2014/main" xmlns="" id="{A7EECDF6-C874-4AC0-BB2F-4874F884C768}"/>
              </a:ext>
            </a:extLst>
          </p:cNvPr>
          <p:cNvPicPr>
            <a:picLocks noChangeAspect="1"/>
          </p:cNvPicPr>
          <p:nvPr/>
        </p:nvPicPr>
        <p:blipFill>
          <a:blip r:embed="rId2"/>
          <a:stretch>
            <a:fillRect/>
          </a:stretch>
        </p:blipFill>
        <p:spPr>
          <a:xfrm>
            <a:off x="3059832" y="2195512"/>
            <a:ext cx="3168351" cy="4229913"/>
          </a:xfrm>
          <a:prstGeom prst="rect">
            <a:avLst/>
          </a:prstGeom>
        </p:spPr>
      </p:pic>
      <p:pic>
        <p:nvPicPr>
          <p:cNvPr id="6" name="Picture 2" descr="PEP107">
            <a:extLst>
              <a:ext uri="{FF2B5EF4-FFF2-40B4-BE49-F238E27FC236}">
                <a16:creationId xmlns:a16="http://schemas.microsoft.com/office/drawing/2014/main" xmlns="" id="{D23534B9-84E5-4866-A710-FAE2CEFC6FAF}"/>
              </a:ext>
            </a:extLst>
          </p:cNvPr>
          <p:cNvPicPr>
            <a:picLocks noChangeAspect="1" noChangeArrowheads="1"/>
          </p:cNvPicPr>
          <p:nvPr/>
        </p:nvPicPr>
        <p:blipFill>
          <a:blip r:embed="rId3" cstate="email"/>
          <a:srcRect/>
          <a:stretch>
            <a:fillRect/>
          </a:stretch>
        </p:blipFill>
        <p:spPr bwMode="auto">
          <a:xfrm>
            <a:off x="3635896" y="3145239"/>
            <a:ext cx="1403648" cy="1292899"/>
          </a:xfrm>
          <a:prstGeom prst="rect">
            <a:avLst/>
          </a:prstGeom>
          <a:noFill/>
          <a:ln w="9525">
            <a:noFill/>
            <a:miter lim="800000"/>
            <a:headEnd/>
            <a:tailEnd/>
          </a:ln>
        </p:spPr>
      </p:pic>
    </p:spTree>
    <p:extLst>
      <p:ext uri="{BB962C8B-B14F-4D97-AF65-F5344CB8AC3E}">
        <p14:creationId xmlns:p14="http://schemas.microsoft.com/office/powerpoint/2010/main" val="23365679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logo%20m">
            <a:extLst>
              <a:ext uri="{FF2B5EF4-FFF2-40B4-BE49-F238E27FC236}">
                <a16:creationId xmlns:a16="http://schemas.microsoft.com/office/drawing/2014/main" xmlns="" id="{045111A6-424F-4DFD-A852-C53ED329C1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360" y="0"/>
            <a:ext cx="1258887"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3" descr="vegetable%20logo">
            <a:extLst>
              <a:ext uri="{FF2B5EF4-FFF2-40B4-BE49-F238E27FC236}">
                <a16:creationId xmlns:a16="http://schemas.microsoft.com/office/drawing/2014/main" xmlns="" id="{20F687C6-7DDB-4F95-86FC-D7C73C7B7E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78" y="0"/>
            <a:ext cx="1087438"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תמונה 1">
            <a:extLst>
              <a:ext uri="{FF2B5EF4-FFF2-40B4-BE49-F238E27FC236}">
                <a16:creationId xmlns:a16="http://schemas.microsoft.com/office/drawing/2014/main" xmlns="" id="{B7BB2C1C-4AEF-4378-A240-0966357C29A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3651" y="1196975"/>
            <a:ext cx="8775700" cy="508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00" name="Rectangle 4">
            <a:extLst>
              <a:ext uri="{FF2B5EF4-FFF2-40B4-BE49-F238E27FC236}">
                <a16:creationId xmlns:a16="http://schemas.microsoft.com/office/drawing/2014/main" xmlns="" id="{0875D259-42B0-4C35-BBEE-0552D93DA8E3}"/>
              </a:ext>
            </a:extLst>
          </p:cNvPr>
          <p:cNvSpPr>
            <a:spLocks noGrp="1" noChangeArrowheads="1"/>
          </p:cNvSpPr>
          <p:nvPr>
            <p:ph type="ctrTitle"/>
          </p:nvPr>
        </p:nvSpPr>
        <p:spPr>
          <a:xfrm>
            <a:off x="2675664" y="1428750"/>
            <a:ext cx="6817008" cy="1284131"/>
          </a:xfrm>
          <a:solidFill>
            <a:schemeClr val="bg1"/>
          </a:solidFill>
        </p:spPr>
        <p:txBody>
          <a:bodyPr>
            <a:normAutofit fontScale="90000"/>
          </a:bodyPr>
          <a:lstStyle/>
          <a:p>
            <a:pPr>
              <a:defRPr/>
            </a:pPr>
            <a:r>
              <a:rPr lang="he-IL" altLang="he-IL" sz="3200" b="1" dirty="0"/>
              <a:t>שוק מקומי פלפל עונות 2013/14 - 2016/17 </a:t>
            </a:r>
            <a:br>
              <a:rPr lang="he-IL" altLang="he-IL" sz="3200" b="1" dirty="0"/>
            </a:br>
            <a:r>
              <a:rPr lang="he-IL" altLang="he-IL" sz="3200" b="1" dirty="0"/>
              <a:t>לפי אזור באלפי טון</a:t>
            </a:r>
            <a:br>
              <a:rPr lang="he-IL" altLang="he-IL" sz="3200" b="1" dirty="0"/>
            </a:br>
            <a:r>
              <a:rPr lang="he-IL" altLang="he-IL" sz="2900" b="1" dirty="0">
                <a:solidFill>
                  <a:schemeClr val="tx2"/>
                </a:solidFill>
                <a:effectLst>
                  <a:outerShdw blurRad="38100" dist="38100" dir="2700000" algn="tl">
                    <a:srgbClr val="C0C0C0"/>
                  </a:outerShdw>
                </a:effectLst>
              </a:rPr>
              <a:t>אלי דנינו – מנהל מידע ענף ירקות, מועצת הצמחים</a:t>
            </a:r>
            <a:r>
              <a:rPr lang="he-IL" altLang="he-IL" sz="2900" b="1" dirty="0"/>
              <a:t> </a:t>
            </a:r>
            <a:endParaRPr lang="en-US" altLang="he-IL" sz="2900" b="1" dirty="0"/>
          </a:p>
        </p:txBody>
      </p:sp>
      <p:pic>
        <p:nvPicPr>
          <p:cNvPr id="19462" name="תמונה 3">
            <a:extLst>
              <a:ext uri="{FF2B5EF4-FFF2-40B4-BE49-F238E27FC236}">
                <a16:creationId xmlns:a16="http://schemas.microsoft.com/office/drawing/2014/main" xmlns="" id="{A53E6BCE-055D-45DE-992D-E5FF463F513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51720" y="6285086"/>
            <a:ext cx="563861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מלבן: פינות מעוגלות 1">
            <a:extLst>
              <a:ext uri="{FF2B5EF4-FFF2-40B4-BE49-F238E27FC236}">
                <a16:creationId xmlns:a16="http://schemas.microsoft.com/office/drawing/2014/main" xmlns="" id="{6E5F2B07-9D18-4448-867D-2205F57DFDFA}"/>
              </a:ext>
            </a:extLst>
          </p:cNvPr>
          <p:cNvSpPr/>
          <p:nvPr/>
        </p:nvSpPr>
        <p:spPr>
          <a:xfrm>
            <a:off x="1403648" y="4437112"/>
            <a:ext cx="792088" cy="18002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n w="76200">
                <a:solidFill>
                  <a:srgbClr val="0070C0"/>
                </a:solidFill>
              </a:ln>
              <a:noFill/>
            </a:endParaRPr>
          </a:p>
        </p:txBody>
      </p:sp>
      <p:sp>
        <p:nvSpPr>
          <p:cNvPr id="11" name="מלבן: פינות מעוגלות 10">
            <a:extLst>
              <a:ext uri="{FF2B5EF4-FFF2-40B4-BE49-F238E27FC236}">
                <a16:creationId xmlns:a16="http://schemas.microsoft.com/office/drawing/2014/main" xmlns="" id="{847196D6-9CD4-45E8-913E-367D4C8CCA03}"/>
              </a:ext>
            </a:extLst>
          </p:cNvPr>
          <p:cNvSpPr/>
          <p:nvPr/>
        </p:nvSpPr>
        <p:spPr>
          <a:xfrm>
            <a:off x="6084168" y="4437112"/>
            <a:ext cx="792088" cy="18002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n w="76200">
                <a:solidFill>
                  <a:srgbClr val="0070C0"/>
                </a:solidFill>
              </a:ln>
              <a:noFill/>
            </a:endParaRPr>
          </a:p>
        </p:txBody>
      </p:sp>
      <p:sp>
        <p:nvSpPr>
          <p:cNvPr id="12" name="מלבן: פינות מעוגלות 11">
            <a:extLst>
              <a:ext uri="{FF2B5EF4-FFF2-40B4-BE49-F238E27FC236}">
                <a16:creationId xmlns:a16="http://schemas.microsoft.com/office/drawing/2014/main" xmlns="" id="{0DDA939B-E01F-47FB-865D-E4D7BB673E84}"/>
              </a:ext>
            </a:extLst>
          </p:cNvPr>
          <p:cNvSpPr/>
          <p:nvPr/>
        </p:nvSpPr>
        <p:spPr>
          <a:xfrm>
            <a:off x="6898244" y="4429953"/>
            <a:ext cx="792088" cy="18002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n w="76200">
                <a:solidFill>
                  <a:srgbClr val="0070C0"/>
                </a:solidFill>
              </a:ln>
              <a:noFill/>
            </a:endParaRPr>
          </a:p>
        </p:txBody>
      </p:sp>
      <p:sp>
        <p:nvSpPr>
          <p:cNvPr id="13" name="כותרת 1">
            <a:extLst>
              <a:ext uri="{FF2B5EF4-FFF2-40B4-BE49-F238E27FC236}">
                <a16:creationId xmlns:a16="http://schemas.microsoft.com/office/drawing/2014/main" xmlns="" id="{97F5090A-4D59-4CB5-97D2-899602A4383F}"/>
              </a:ext>
            </a:extLst>
          </p:cNvPr>
          <p:cNvSpPr txBox="1">
            <a:spLocks/>
          </p:cNvSpPr>
          <p:nvPr/>
        </p:nvSpPr>
        <p:spPr>
          <a:xfrm rot="21024750">
            <a:off x="-209416" y="680545"/>
            <a:ext cx="8229600" cy="685801"/>
          </a:xfrm>
          <a:prstGeom prst="rect">
            <a:avLst/>
          </a:prstGeom>
          <a:solidFill>
            <a:schemeClr val="bg1"/>
          </a:solidFill>
        </p:spPr>
        <p:txBody>
          <a:bodyPr vert="horz" lIns="91440" tIns="45720" rIns="91440" bIns="45720" rtlCol="0" anchor="b">
            <a:noAutofit/>
          </a:bodyPr>
          <a:lstStyle>
            <a:lvl1pPr algn="ctr" defTabSz="685800" rtl="1"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he-IL" sz="4000" b="1" dirty="0">
                <a:solidFill>
                  <a:srgbClr val="FF0000"/>
                </a:solidFill>
              </a:rPr>
              <a:t>הערבה – מובילה ביצוא וגם בשוק המקומי</a:t>
            </a:r>
          </a:p>
        </p:txBody>
      </p:sp>
    </p:spTree>
    <p:extLst>
      <p:ext uri="{BB962C8B-B14F-4D97-AF65-F5344CB8AC3E}">
        <p14:creationId xmlns:p14="http://schemas.microsoft.com/office/powerpoint/2010/main" val="3241932619"/>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A5B4F60E-13A7-4A62-BFDF-C45F0AF94B60}"/>
              </a:ext>
            </a:extLst>
          </p:cNvPr>
          <p:cNvSpPr>
            <a:spLocks noGrp="1"/>
          </p:cNvSpPr>
          <p:nvPr>
            <p:ph type="title"/>
          </p:nvPr>
        </p:nvSpPr>
        <p:spPr/>
        <p:txBody>
          <a:bodyPr>
            <a:normAutofit fontScale="90000"/>
          </a:bodyPr>
          <a:lstStyle/>
          <a:p>
            <a:r>
              <a:rPr lang="he-IL" sz="6000" b="1" dirty="0"/>
              <a:t>אז בואו נראה מה קורה </a:t>
            </a:r>
            <a:br>
              <a:rPr lang="he-IL" sz="6000" b="1" dirty="0"/>
            </a:br>
            <a:r>
              <a:rPr lang="he-IL" sz="6000" b="1" dirty="0"/>
              <a:t>מחוץ לבועה?</a:t>
            </a:r>
          </a:p>
        </p:txBody>
      </p:sp>
      <p:sp>
        <p:nvSpPr>
          <p:cNvPr id="4" name="מציין מיקום תוכן 3">
            <a:extLst>
              <a:ext uri="{FF2B5EF4-FFF2-40B4-BE49-F238E27FC236}">
                <a16:creationId xmlns:a16="http://schemas.microsoft.com/office/drawing/2014/main" xmlns="" id="{9E600CF0-12CE-4661-A093-F463A064F7D8}"/>
              </a:ext>
            </a:extLst>
          </p:cNvPr>
          <p:cNvSpPr>
            <a:spLocks noGrp="1"/>
          </p:cNvSpPr>
          <p:nvPr>
            <p:ph sz="quarter" idx="13"/>
          </p:nvPr>
        </p:nvSpPr>
        <p:spPr/>
        <p:txBody>
          <a:bodyPr/>
          <a:lstStyle/>
          <a:p>
            <a:endParaRPr lang="he-IL"/>
          </a:p>
        </p:txBody>
      </p:sp>
      <p:pic>
        <p:nvPicPr>
          <p:cNvPr id="16386" name="Picture 2" descr="×ª××¦××ª ×ª××× × ×¢×××¨ âªbubblesâ¬â">
            <a:extLst>
              <a:ext uri="{FF2B5EF4-FFF2-40B4-BE49-F238E27FC236}">
                <a16:creationId xmlns:a16="http://schemas.microsoft.com/office/drawing/2014/main" xmlns="" id="{2DAF1571-5DA5-441A-B38F-C187A4EE78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1883" y="2356702"/>
            <a:ext cx="3076575" cy="148590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ª××¦××ª ×ª××× × ×¢×××¨ âªbubblesâ¬â">
            <a:extLst>
              <a:ext uri="{FF2B5EF4-FFF2-40B4-BE49-F238E27FC236}">
                <a16:creationId xmlns:a16="http://schemas.microsoft.com/office/drawing/2014/main" xmlns="" id="{8833B4C6-CD5F-4207-886C-3CDE3385D93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7" name="תמונה 6">
            <a:extLst>
              <a:ext uri="{FF2B5EF4-FFF2-40B4-BE49-F238E27FC236}">
                <a16:creationId xmlns:a16="http://schemas.microsoft.com/office/drawing/2014/main" xmlns="" id="{5825AC70-ECFD-432F-B7FF-CACFDD5E6516}"/>
              </a:ext>
            </a:extLst>
          </p:cNvPr>
          <p:cNvPicPr>
            <a:picLocks noChangeAspect="1"/>
          </p:cNvPicPr>
          <p:nvPr/>
        </p:nvPicPr>
        <p:blipFill>
          <a:blip r:embed="rId3"/>
          <a:stretch>
            <a:fillRect/>
          </a:stretch>
        </p:blipFill>
        <p:spPr>
          <a:xfrm>
            <a:off x="5636970" y="2233443"/>
            <a:ext cx="2466975" cy="1847850"/>
          </a:xfrm>
          <a:prstGeom prst="rect">
            <a:avLst/>
          </a:prstGeom>
        </p:spPr>
      </p:pic>
      <p:pic>
        <p:nvPicPr>
          <p:cNvPr id="16392" name="Picture 8" descr="×ª××¦××ª ×ª××× × ×¢×××¨ âªbubblesâ¬â">
            <a:extLst>
              <a:ext uri="{FF2B5EF4-FFF2-40B4-BE49-F238E27FC236}">
                <a16:creationId xmlns:a16="http://schemas.microsoft.com/office/drawing/2014/main" xmlns="" id="{0D4DE170-8BDC-468D-9FA5-5FB25161B7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5468" y="4708004"/>
            <a:ext cx="253365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16396" name="Picture 12" descr="×ª××¦××ª ×ª××× × ×¢×××¨ âªbubblesâ¬â">
            <a:extLst>
              <a:ext uri="{FF2B5EF4-FFF2-40B4-BE49-F238E27FC236}">
                <a16:creationId xmlns:a16="http://schemas.microsoft.com/office/drawing/2014/main" xmlns="" id="{6D1281AC-3699-4423-92B1-CDDF232181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0072" y="436510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PEP107">
            <a:extLst>
              <a:ext uri="{FF2B5EF4-FFF2-40B4-BE49-F238E27FC236}">
                <a16:creationId xmlns:a16="http://schemas.microsoft.com/office/drawing/2014/main" xmlns="" id="{8AFAA0FB-D466-4E73-955A-E43351EC9700}"/>
              </a:ext>
            </a:extLst>
          </p:cNvPr>
          <p:cNvPicPr>
            <a:picLocks noChangeAspect="1" noChangeArrowheads="1"/>
          </p:cNvPicPr>
          <p:nvPr/>
        </p:nvPicPr>
        <p:blipFill>
          <a:blip r:embed="rId6" cstate="email"/>
          <a:srcRect/>
          <a:stretch>
            <a:fillRect/>
          </a:stretch>
        </p:blipFill>
        <p:spPr bwMode="auto">
          <a:xfrm>
            <a:off x="3975978" y="4079146"/>
            <a:ext cx="1102410" cy="1015430"/>
          </a:xfrm>
          <a:prstGeom prst="rect">
            <a:avLst/>
          </a:prstGeom>
          <a:noFill/>
          <a:ln w="9525">
            <a:noFill/>
            <a:miter lim="800000"/>
            <a:headEnd/>
            <a:tailEnd/>
          </a:ln>
        </p:spPr>
      </p:pic>
    </p:spTree>
    <p:extLst>
      <p:ext uri="{BB962C8B-B14F-4D97-AF65-F5344CB8AC3E}">
        <p14:creationId xmlns:p14="http://schemas.microsoft.com/office/powerpoint/2010/main" val="20994489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ª××¦××ª ×ª××× × ×¢×××¨ âªlittle sisterâ¬â">
            <a:extLst>
              <a:ext uri="{FF2B5EF4-FFF2-40B4-BE49-F238E27FC236}">
                <a16:creationId xmlns:a16="http://schemas.microsoft.com/office/drawing/2014/main" xmlns="" id="{4E0907A8-AA96-42D5-AB65-A9EF934C61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2" t="15437" r="1972" b="17686"/>
          <a:stretch/>
        </p:blipFill>
        <p:spPr bwMode="auto">
          <a:xfrm>
            <a:off x="7380287" y="-99392"/>
            <a:ext cx="1800225" cy="1700808"/>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xmlns="" id="{57D16896-6C58-478F-9ABE-8AD0E55CACBB}"/>
              </a:ext>
            </a:extLst>
          </p:cNvPr>
          <p:cNvSpPr>
            <a:spLocks noGrp="1"/>
          </p:cNvSpPr>
          <p:nvPr>
            <p:ph type="title"/>
          </p:nvPr>
        </p:nvSpPr>
        <p:spPr>
          <a:xfrm>
            <a:off x="1295622" y="751045"/>
            <a:ext cx="8712993" cy="2448273"/>
          </a:xfrm>
        </p:spPr>
        <p:txBody>
          <a:bodyPr>
            <a:normAutofit/>
          </a:bodyPr>
          <a:lstStyle/>
          <a:p>
            <a:r>
              <a:rPr lang="he-IL" sz="4000" b="1" dirty="0"/>
              <a:t>"האחות הקטנה" </a:t>
            </a:r>
            <a:br>
              <a:rPr lang="he-IL" sz="4000" b="1" dirty="0"/>
            </a:br>
            <a:r>
              <a:rPr lang="he-IL" sz="4800" b="1" dirty="0">
                <a:solidFill>
                  <a:srgbClr val="0070C0"/>
                </a:solidFill>
                <a:effectLst>
                  <a:outerShdw blurRad="38100" dist="38100" dir="2700000" algn="tl">
                    <a:srgbClr val="000000">
                      <a:alpha val="43137"/>
                    </a:srgbClr>
                  </a:outerShdw>
                </a:effectLst>
              </a:rPr>
              <a:t>בקעת הירדן וצפון ים המלח</a:t>
            </a:r>
            <a:br>
              <a:rPr lang="he-IL" sz="4800" b="1" dirty="0">
                <a:solidFill>
                  <a:srgbClr val="0070C0"/>
                </a:solidFill>
                <a:effectLst>
                  <a:outerShdw blurRad="38100" dist="38100" dir="2700000" algn="tl">
                    <a:srgbClr val="000000">
                      <a:alpha val="43137"/>
                    </a:srgbClr>
                  </a:outerShdw>
                </a:effectLst>
              </a:rPr>
            </a:br>
            <a:r>
              <a:rPr lang="he-IL" sz="2800" b="1" dirty="0">
                <a:solidFill>
                  <a:srgbClr val="FF0000"/>
                </a:solidFill>
                <a:effectLst>
                  <a:outerShdw blurRad="38100" dist="38100" dir="2700000" algn="tl">
                    <a:srgbClr val="000000">
                      <a:alpha val="43137"/>
                    </a:srgbClr>
                  </a:outerShdw>
                </a:effectLst>
              </a:rPr>
              <a:t>אותה עונת גידול, מועדים וזנים ... רק בקטנה!</a:t>
            </a:r>
            <a:br>
              <a:rPr lang="he-IL" sz="2800" b="1" dirty="0">
                <a:solidFill>
                  <a:srgbClr val="FF0000"/>
                </a:solidFill>
                <a:effectLst>
                  <a:outerShdw blurRad="38100" dist="38100" dir="2700000" algn="tl">
                    <a:srgbClr val="000000">
                      <a:alpha val="43137"/>
                    </a:srgbClr>
                  </a:outerShdw>
                </a:effectLst>
              </a:rPr>
            </a:br>
            <a:r>
              <a:rPr lang="he-IL" sz="2800" b="1" dirty="0">
                <a:solidFill>
                  <a:srgbClr val="FF0000"/>
                </a:solidFill>
                <a:effectLst>
                  <a:outerShdw blurRad="38100" dist="38100" dir="2700000" algn="tl">
                    <a:srgbClr val="000000">
                      <a:alpha val="43137"/>
                    </a:srgbClr>
                  </a:outerShdw>
                </a:effectLst>
              </a:rPr>
              <a:t>ובכל זאת מה השוני? סוג קרקע, איכות המים והגשם!</a:t>
            </a:r>
            <a:endParaRPr lang="he-IL" sz="4000" b="1" dirty="0">
              <a:solidFill>
                <a:srgbClr val="FF0000"/>
              </a:solidFill>
              <a:effectLst>
                <a:outerShdw blurRad="38100" dist="38100" dir="2700000" algn="tl">
                  <a:srgbClr val="000000">
                    <a:alpha val="43137"/>
                  </a:srgbClr>
                </a:outerShdw>
              </a:effectLst>
            </a:endParaRPr>
          </a:p>
        </p:txBody>
      </p:sp>
      <p:sp>
        <p:nvSpPr>
          <p:cNvPr id="3" name="מציין מיקום תוכן 2">
            <a:extLst>
              <a:ext uri="{FF2B5EF4-FFF2-40B4-BE49-F238E27FC236}">
                <a16:creationId xmlns:a16="http://schemas.microsoft.com/office/drawing/2014/main" xmlns="" id="{02C85F43-4419-41B3-B15F-1A3F266FEE88}"/>
              </a:ext>
            </a:extLst>
          </p:cNvPr>
          <p:cNvSpPr>
            <a:spLocks noGrp="1"/>
          </p:cNvSpPr>
          <p:nvPr>
            <p:ph sz="quarter" idx="13"/>
          </p:nvPr>
        </p:nvSpPr>
        <p:spPr>
          <a:xfrm>
            <a:off x="2411760" y="3068960"/>
            <a:ext cx="6768752" cy="2938264"/>
          </a:xfrm>
          <a:solidFill>
            <a:schemeClr val="bg1"/>
          </a:solidFill>
        </p:spPr>
        <p:txBody>
          <a:bodyPr>
            <a:normAutofit/>
          </a:bodyPr>
          <a:lstStyle/>
          <a:p>
            <a:pPr lvl="1">
              <a:buFont typeface="Wingdings" panose="05000000000000000000" pitchFamily="2" charset="2"/>
              <a:buChar char="q"/>
            </a:pPr>
            <a:r>
              <a:rPr lang="he-IL" sz="2250" dirty="0"/>
              <a:t> 3,000 דונם פלפל בלוקי ליצוא ולשוק המקומי בסתיו, (סה"כ כ- 25 מגדלים, אך ל- 8 מגדלים 90% מהשטח!)</a:t>
            </a:r>
          </a:p>
          <a:p>
            <a:pPr lvl="1">
              <a:buFont typeface="Wingdings" panose="05000000000000000000" pitchFamily="2" charset="2"/>
              <a:buChar char="q"/>
            </a:pPr>
            <a:r>
              <a:rPr lang="he-IL" sz="2250" dirty="0"/>
              <a:t> 70% בתי רשת עם </a:t>
            </a:r>
            <a:r>
              <a:rPr lang="he-IL" sz="2250" b="1" dirty="0">
                <a:solidFill>
                  <a:srgbClr val="FF0000"/>
                </a:solidFill>
              </a:rPr>
              <a:t>רשתות 10 מש על הגג</a:t>
            </a:r>
          </a:p>
          <a:p>
            <a:pPr lvl="1">
              <a:buFont typeface="Wingdings" panose="05000000000000000000" pitchFamily="2" charset="2"/>
              <a:buChar char="q"/>
            </a:pPr>
            <a:r>
              <a:rPr lang="he-IL" sz="2250" dirty="0"/>
              <a:t> 50% יצוא (</a:t>
            </a:r>
            <a:r>
              <a:rPr lang="he-IL" sz="2250" b="1" dirty="0">
                <a:solidFill>
                  <a:srgbClr val="FF0000"/>
                </a:solidFill>
              </a:rPr>
              <a:t>אין אירופה או ארה"ב</a:t>
            </a:r>
            <a:r>
              <a:rPr lang="he-IL" sz="2250" dirty="0"/>
              <a:t>), 50% שוק המקומי</a:t>
            </a:r>
          </a:p>
          <a:p>
            <a:pPr lvl="1">
              <a:buFont typeface="Wingdings" panose="05000000000000000000" pitchFamily="2" charset="2"/>
              <a:buChar char="q"/>
            </a:pPr>
            <a:r>
              <a:rPr lang="he-IL" sz="2250" dirty="0"/>
              <a:t> </a:t>
            </a:r>
            <a:r>
              <a:rPr lang="he-IL" sz="2250" b="1" u="sng" dirty="0"/>
              <a:t>נישות</a:t>
            </a:r>
            <a:r>
              <a:rPr lang="he-IL" sz="2250" dirty="0"/>
              <a:t>: פלפל חריף, בהיר </a:t>
            </a:r>
            <a:r>
              <a:rPr lang="he-IL" sz="2250" dirty="0" err="1"/>
              <a:t>וסוויטבייט</a:t>
            </a:r>
            <a:r>
              <a:rPr lang="he-IL" sz="2250" dirty="0"/>
              <a:t>, ופלפל "אביבי"</a:t>
            </a:r>
          </a:p>
          <a:p>
            <a:pPr lvl="1">
              <a:buFont typeface="Wingdings" panose="05000000000000000000" pitchFamily="2" charset="2"/>
              <a:buChar char="q"/>
            </a:pPr>
            <a:r>
              <a:rPr lang="he-IL" sz="2250" dirty="0"/>
              <a:t> </a:t>
            </a:r>
            <a:r>
              <a:rPr lang="he-IL" sz="2250" b="1" u="sng" dirty="0"/>
              <a:t>חלופות</a:t>
            </a:r>
            <a:r>
              <a:rPr lang="he-IL" sz="2250" dirty="0"/>
              <a:t>: תמרים, ענבים וגם אננס</a:t>
            </a:r>
          </a:p>
          <a:p>
            <a:pPr lvl="1">
              <a:buFont typeface="Wingdings" panose="05000000000000000000" pitchFamily="2" charset="2"/>
              <a:buChar char="q"/>
            </a:pPr>
            <a:endParaRPr lang="he-IL" sz="2250" dirty="0"/>
          </a:p>
        </p:txBody>
      </p:sp>
      <p:pic>
        <p:nvPicPr>
          <p:cNvPr id="5" name="Picture 5" descr="beka">
            <a:extLst>
              <a:ext uri="{FF2B5EF4-FFF2-40B4-BE49-F238E27FC236}">
                <a16:creationId xmlns:a16="http://schemas.microsoft.com/office/drawing/2014/main" xmlns="" id="{4F03E5D3-D37A-4833-96A5-D8CF269514B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9737" y="692695"/>
            <a:ext cx="2199065" cy="6165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אליפסה 5">
            <a:extLst>
              <a:ext uri="{FF2B5EF4-FFF2-40B4-BE49-F238E27FC236}">
                <a16:creationId xmlns:a16="http://schemas.microsoft.com/office/drawing/2014/main" xmlns="" id="{06EA1AD0-3586-4E6D-98FF-C6484F08F584}"/>
              </a:ext>
            </a:extLst>
          </p:cNvPr>
          <p:cNvSpPr/>
          <p:nvPr/>
        </p:nvSpPr>
        <p:spPr>
          <a:xfrm>
            <a:off x="755576" y="2780927"/>
            <a:ext cx="1224136" cy="24482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8" name="Picture 13">
            <a:extLst>
              <a:ext uri="{FF2B5EF4-FFF2-40B4-BE49-F238E27FC236}">
                <a16:creationId xmlns:a16="http://schemas.microsoft.com/office/drawing/2014/main" xmlns="" id="{C9E51779-0EB1-4A2C-B864-E2E5CE390FA5}"/>
              </a:ext>
            </a:extLst>
          </p:cNvPr>
          <p:cNvPicPr>
            <a:picLocks noChangeAspect="1" noChangeArrowheads="1"/>
          </p:cNvPicPr>
          <p:nvPr/>
        </p:nvPicPr>
        <p:blipFill>
          <a:blip r:embed="rId4" cstate="print"/>
          <a:srcRect/>
          <a:stretch>
            <a:fillRect/>
          </a:stretch>
        </p:blipFill>
        <p:spPr bwMode="auto">
          <a:xfrm>
            <a:off x="1487569" y="5425460"/>
            <a:ext cx="1788287" cy="1149613"/>
          </a:xfrm>
          <a:prstGeom prst="rect">
            <a:avLst/>
          </a:prstGeom>
          <a:noFill/>
          <a:ln w="9525">
            <a:noFill/>
            <a:miter lim="800000"/>
            <a:headEnd/>
            <a:tailEnd/>
          </a:ln>
        </p:spPr>
      </p:pic>
      <p:pic>
        <p:nvPicPr>
          <p:cNvPr id="9" name="Picture 8">
            <a:extLst>
              <a:ext uri="{FF2B5EF4-FFF2-40B4-BE49-F238E27FC236}">
                <a16:creationId xmlns:a16="http://schemas.microsoft.com/office/drawing/2014/main" xmlns="" id="{6D8731C2-D1E3-49BB-A9B5-92A4B4258C55}"/>
              </a:ext>
            </a:extLst>
          </p:cNvPr>
          <p:cNvPicPr>
            <a:picLocks noChangeAspect="1" noChangeArrowheads="1"/>
          </p:cNvPicPr>
          <p:nvPr/>
        </p:nvPicPr>
        <p:blipFill>
          <a:blip r:embed="rId5" cstate="print"/>
          <a:srcRect l="17011" t="12820" r="6015" b="4558"/>
          <a:stretch>
            <a:fillRect/>
          </a:stretch>
        </p:blipFill>
        <p:spPr bwMode="auto">
          <a:xfrm>
            <a:off x="3299451" y="5517232"/>
            <a:ext cx="1465355" cy="1046683"/>
          </a:xfrm>
          <a:prstGeom prst="rect">
            <a:avLst/>
          </a:prstGeom>
          <a:noFill/>
          <a:ln w="9525">
            <a:noFill/>
            <a:miter lim="800000"/>
            <a:headEnd/>
            <a:tailEnd/>
          </a:ln>
        </p:spPr>
      </p:pic>
    </p:spTree>
    <p:extLst>
      <p:ext uri="{BB962C8B-B14F-4D97-AF65-F5344CB8AC3E}">
        <p14:creationId xmlns:p14="http://schemas.microsoft.com/office/powerpoint/2010/main" val="10099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1A4BA078-90B5-4285-AE59-D1E90EF8BA4A}"/>
              </a:ext>
            </a:extLst>
          </p:cNvPr>
          <p:cNvSpPr>
            <a:spLocks noGrp="1"/>
          </p:cNvSpPr>
          <p:nvPr>
            <p:ph type="title"/>
          </p:nvPr>
        </p:nvSpPr>
        <p:spPr>
          <a:solidFill>
            <a:schemeClr val="bg1"/>
          </a:solidFill>
        </p:spPr>
        <p:txBody>
          <a:bodyPr>
            <a:normAutofit/>
          </a:bodyPr>
          <a:lstStyle/>
          <a:p>
            <a:r>
              <a:rPr lang="he-IL" sz="4400" b="1" dirty="0"/>
              <a:t>מו"פ בקעת הירדן וצפון ים המלח אתגרים וכיוונים</a:t>
            </a:r>
          </a:p>
        </p:txBody>
      </p:sp>
      <p:sp>
        <p:nvSpPr>
          <p:cNvPr id="3" name="מציין מיקום תוכן 2">
            <a:extLst>
              <a:ext uri="{FF2B5EF4-FFF2-40B4-BE49-F238E27FC236}">
                <a16:creationId xmlns:a16="http://schemas.microsoft.com/office/drawing/2014/main" xmlns="" id="{C48DB78D-4381-43AE-90BB-538B7C14323C}"/>
              </a:ext>
            </a:extLst>
          </p:cNvPr>
          <p:cNvSpPr>
            <a:spLocks noGrp="1"/>
          </p:cNvSpPr>
          <p:nvPr>
            <p:ph sz="quarter" idx="13"/>
          </p:nvPr>
        </p:nvSpPr>
        <p:spPr>
          <a:xfrm>
            <a:off x="685332" y="2636912"/>
            <a:ext cx="7772870" cy="3424107"/>
          </a:xfrm>
          <a:solidFill>
            <a:schemeClr val="bg1"/>
          </a:solidFill>
        </p:spPr>
        <p:txBody>
          <a:bodyPr>
            <a:normAutofit lnSpcReduction="10000"/>
          </a:bodyPr>
          <a:lstStyle/>
          <a:p>
            <a:pPr>
              <a:buFont typeface="Wingdings" panose="05000000000000000000" pitchFamily="2" charset="2"/>
              <a:buChar char="q"/>
            </a:pPr>
            <a:r>
              <a:rPr lang="he-IL" sz="2800" dirty="0"/>
              <a:t> התאמת מקדמי </a:t>
            </a:r>
            <a:r>
              <a:rPr lang="he-IL" sz="2800" dirty="0" err="1"/>
              <a:t>השקייה</a:t>
            </a:r>
            <a:r>
              <a:rPr lang="he-IL" sz="2800" dirty="0"/>
              <a:t> לגידול בבתי רשת וחממות</a:t>
            </a:r>
          </a:p>
          <a:p>
            <a:pPr>
              <a:buFont typeface="Wingdings" panose="05000000000000000000" pitchFamily="2" charset="2"/>
              <a:buChar char="q"/>
            </a:pPr>
            <a:r>
              <a:rPr lang="he-IL" sz="2800" dirty="0"/>
              <a:t> התמודדות עם מחלת עובש האפור ע"י ריסוס בסידן</a:t>
            </a:r>
          </a:p>
          <a:p>
            <a:pPr>
              <a:buFont typeface="Wingdings" panose="05000000000000000000" pitchFamily="2" charset="2"/>
              <a:buChar char="q"/>
            </a:pPr>
            <a:r>
              <a:rPr lang="he-IL" sz="2800" dirty="0"/>
              <a:t> דישון בזרחן - או </a:t>
            </a:r>
            <a:r>
              <a:rPr lang="he-IL" sz="2800" dirty="0" err="1"/>
              <a:t>קומפוסט</a:t>
            </a:r>
            <a:r>
              <a:rPr lang="he-IL" sz="2800" dirty="0"/>
              <a:t> או </a:t>
            </a:r>
            <a:r>
              <a:rPr lang="he-IL" sz="2800" dirty="0" err="1"/>
              <a:t>מיקוריזה</a:t>
            </a:r>
            <a:r>
              <a:rPr lang="he-IL" sz="2800" dirty="0"/>
              <a:t>?</a:t>
            </a:r>
          </a:p>
          <a:p>
            <a:pPr>
              <a:buFont typeface="Wingdings" panose="05000000000000000000" pitchFamily="2" charset="2"/>
              <a:buChar char="q"/>
            </a:pPr>
            <a:r>
              <a:rPr lang="he-IL" sz="2800" dirty="0"/>
              <a:t> תופעה "וירוס חדש?" גורם לצבע "גזר", מהי הגורם?</a:t>
            </a:r>
          </a:p>
          <a:p>
            <a:pPr>
              <a:buFont typeface="Wingdings" panose="05000000000000000000" pitchFamily="2" charset="2"/>
              <a:buChar char="q"/>
            </a:pPr>
            <a:r>
              <a:rPr lang="he-IL" sz="2800" dirty="0"/>
              <a:t> </a:t>
            </a:r>
            <a:r>
              <a:rPr lang="he-IL" sz="2800" b="1" u="sng" dirty="0">
                <a:solidFill>
                  <a:srgbClr val="00B050"/>
                </a:solidFill>
              </a:rPr>
              <a:t>חדשנות</a:t>
            </a:r>
            <a:r>
              <a:rPr lang="he-IL" sz="2800" dirty="0"/>
              <a:t>: השפעה קרינה תוך נופית (ע"י נורות לד)</a:t>
            </a:r>
          </a:p>
          <a:p>
            <a:pPr marL="0" indent="0">
              <a:buNone/>
            </a:pPr>
            <a:r>
              <a:rPr lang="he-IL" sz="2800" b="1" dirty="0">
                <a:solidFill>
                  <a:srgbClr val="FF0000"/>
                </a:solidFill>
              </a:rPr>
              <a:t>*כנס סיכום מחקרים לזכרו של אבו </a:t>
            </a:r>
            <a:r>
              <a:rPr lang="he-IL" sz="2800" b="1" dirty="0" err="1">
                <a:solidFill>
                  <a:srgbClr val="FF0000"/>
                </a:solidFill>
              </a:rPr>
              <a:t>גרינברגר</a:t>
            </a:r>
            <a:r>
              <a:rPr lang="he-IL" sz="2800" b="1" dirty="0">
                <a:solidFill>
                  <a:srgbClr val="FF0000"/>
                </a:solidFill>
              </a:rPr>
              <a:t> 26.6.18</a:t>
            </a:r>
          </a:p>
        </p:txBody>
      </p:sp>
      <p:sp>
        <p:nvSpPr>
          <p:cNvPr id="4" name="מלבן 3">
            <a:extLst>
              <a:ext uri="{FF2B5EF4-FFF2-40B4-BE49-F238E27FC236}">
                <a16:creationId xmlns:a16="http://schemas.microsoft.com/office/drawing/2014/main" xmlns="" id="{827BCFA2-944B-4CB5-9375-68BE5142289E}"/>
              </a:ext>
            </a:extLst>
          </p:cNvPr>
          <p:cNvSpPr/>
          <p:nvPr/>
        </p:nvSpPr>
        <p:spPr>
          <a:xfrm>
            <a:off x="3203848" y="1977680"/>
            <a:ext cx="2915477" cy="369332"/>
          </a:xfrm>
          <a:prstGeom prst="rect">
            <a:avLst/>
          </a:prstGeom>
        </p:spPr>
        <p:txBody>
          <a:bodyPr wrap="none">
            <a:spAutoFit/>
          </a:bodyPr>
          <a:lstStyle/>
          <a:p>
            <a:r>
              <a:rPr lang="en-US" b="1" dirty="0">
                <a:hlinkClick r:id="rId2"/>
              </a:rPr>
              <a:t>http://www.mop-bika.org.il/</a:t>
            </a:r>
            <a:endParaRPr lang="he-IL" dirty="0"/>
          </a:p>
        </p:txBody>
      </p:sp>
      <p:pic>
        <p:nvPicPr>
          <p:cNvPr id="5" name="Picture 3">
            <a:extLst>
              <a:ext uri="{FF2B5EF4-FFF2-40B4-BE49-F238E27FC236}">
                <a16:creationId xmlns:a16="http://schemas.microsoft.com/office/drawing/2014/main" xmlns="" id="{FDBA6C89-A00E-482E-9763-41A1619EC4B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65679" y="1457734"/>
            <a:ext cx="846637" cy="823119"/>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692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60032" y="737050"/>
            <a:ext cx="3178969" cy="1477328"/>
          </a:xfrm>
          <a:prstGeom prst="rect">
            <a:avLst/>
          </a:prstGeom>
          <a:noFill/>
        </p:spPr>
        <p:txBody>
          <a:bodyPr>
            <a:spAutoFit/>
          </a:bodyPr>
          <a:lstStyle/>
          <a:p>
            <a:pPr algn="ctr" defTabSz="685800" rtl="0">
              <a:defRPr/>
            </a:pPr>
            <a:r>
              <a:rPr lang="en-US" sz="3000" b="1" dirty="0">
                <a:solidFill>
                  <a:srgbClr val="002060"/>
                </a:solidFill>
                <a:effectLst>
                  <a:outerShdw blurRad="38100" dist="38100" dir="2700000" algn="tl">
                    <a:srgbClr val="000000">
                      <a:alpha val="43137"/>
                    </a:srgbClr>
                  </a:outerShdw>
                </a:effectLst>
                <a:latin typeface="Calibri"/>
                <a:cs typeface="Arial" charset="0"/>
              </a:rPr>
              <a:t>LED-</a:t>
            </a:r>
            <a:r>
              <a:rPr lang="en-US" sz="3000" b="1" dirty="0" err="1">
                <a:solidFill>
                  <a:srgbClr val="002060"/>
                </a:solidFill>
                <a:effectLst>
                  <a:outerShdw blurRad="38100" dist="38100" dir="2700000" algn="tl">
                    <a:srgbClr val="000000">
                      <a:alpha val="43137"/>
                    </a:srgbClr>
                  </a:outerShdw>
                </a:effectLst>
                <a:latin typeface="Calibri"/>
                <a:cs typeface="Arial" charset="0"/>
              </a:rPr>
              <a:t>Interlighting</a:t>
            </a:r>
            <a:r>
              <a:rPr lang="en-US" sz="3000" b="1" dirty="0">
                <a:solidFill>
                  <a:srgbClr val="002060"/>
                </a:solidFill>
                <a:effectLst>
                  <a:outerShdw blurRad="38100" dist="38100" dir="2700000" algn="tl">
                    <a:srgbClr val="000000">
                      <a:alpha val="43137"/>
                    </a:srgbClr>
                  </a:outerShdw>
                </a:effectLst>
                <a:latin typeface="Calibri"/>
                <a:cs typeface="Arial" charset="0"/>
              </a:rPr>
              <a:t>  in Bell Pepper</a:t>
            </a:r>
            <a:endParaRPr lang="en-US" sz="2100" b="1" dirty="0">
              <a:solidFill>
                <a:srgbClr val="002060"/>
              </a:solidFill>
              <a:effectLst>
                <a:outerShdw blurRad="38100" dist="38100" dir="2700000" algn="tl">
                  <a:srgbClr val="000000">
                    <a:alpha val="43137"/>
                  </a:srgbClr>
                </a:outerShdw>
              </a:effectLst>
              <a:latin typeface="Calibri"/>
              <a:cs typeface="Arial" charset="0"/>
            </a:endParaRPr>
          </a:p>
          <a:p>
            <a:pPr algn="ctr" defTabSz="685800" rtl="0">
              <a:defRPr/>
            </a:pPr>
            <a:r>
              <a:rPr lang="en-US" sz="3000" b="1" dirty="0">
                <a:solidFill>
                  <a:srgbClr val="002060"/>
                </a:solidFill>
                <a:effectLst>
                  <a:outerShdw blurRad="38100" dist="38100" dir="2700000" algn="tl">
                    <a:srgbClr val="000000">
                      <a:alpha val="43137"/>
                    </a:srgbClr>
                  </a:outerShdw>
                </a:effectLst>
                <a:latin typeface="Calibri"/>
                <a:cs typeface="Arial" charset="0"/>
              </a:rPr>
              <a:t>2017</a:t>
            </a:r>
            <a:endParaRPr lang="en-US" sz="2100" b="1" dirty="0">
              <a:solidFill>
                <a:srgbClr val="002060"/>
              </a:solidFill>
              <a:effectLst>
                <a:outerShdw blurRad="38100" dist="38100" dir="2700000" algn="tl">
                  <a:srgbClr val="000000">
                    <a:alpha val="43137"/>
                  </a:srgbClr>
                </a:outerShdw>
              </a:effectLst>
              <a:latin typeface="Calibri"/>
              <a:cs typeface="Arial" charset="0"/>
            </a:endParaRPr>
          </a:p>
        </p:txBody>
      </p:sp>
      <p:sp>
        <p:nvSpPr>
          <p:cNvPr id="6" name="TextBox 5"/>
          <p:cNvSpPr txBox="1"/>
          <p:nvPr/>
        </p:nvSpPr>
        <p:spPr>
          <a:xfrm>
            <a:off x="4091508" y="163647"/>
            <a:ext cx="4572000" cy="553998"/>
          </a:xfrm>
          <a:prstGeom prst="rect">
            <a:avLst/>
          </a:prstGeom>
          <a:noFill/>
        </p:spPr>
        <p:txBody>
          <a:bodyPr wrap="square">
            <a:spAutoFit/>
          </a:bodyPr>
          <a:lstStyle/>
          <a:p>
            <a:pPr algn="ctr" defTabSz="685800" rtl="0">
              <a:defRPr/>
            </a:pPr>
            <a:r>
              <a:rPr lang="he-IL" sz="3000" b="1" dirty="0">
                <a:solidFill>
                  <a:srgbClr val="002060"/>
                </a:solidFill>
                <a:effectLst>
                  <a:outerShdw blurRad="38100" dist="38100" dir="2700000" algn="tl">
                    <a:srgbClr val="000000">
                      <a:alpha val="43137"/>
                    </a:srgbClr>
                  </a:outerShdw>
                </a:effectLst>
                <a:latin typeface="Calibri"/>
                <a:cs typeface="Arial" panose="020B0604020202020204" pitchFamily="34" charset="0"/>
              </a:rPr>
              <a:t>תאורת לד תוך-נופית בפלפל</a:t>
            </a:r>
            <a:endParaRPr lang="en-US" sz="2100" b="1" dirty="0">
              <a:solidFill>
                <a:srgbClr val="002060"/>
              </a:solidFill>
              <a:effectLst>
                <a:outerShdw blurRad="38100" dist="38100" dir="2700000" algn="tl">
                  <a:srgbClr val="000000">
                    <a:alpha val="43137"/>
                  </a:srgbClr>
                </a:outerShdw>
              </a:effectLst>
              <a:latin typeface="Calibri"/>
              <a:cs typeface="Arial" charset="0"/>
            </a:endParaRPr>
          </a:p>
        </p:txBody>
      </p:sp>
      <p:pic>
        <p:nvPicPr>
          <p:cNvPr id="15363" name="Picture 6" descr="VOL-Semmel-bright"/>
          <p:cNvPicPr>
            <a:picLocks noChangeAspect="1"/>
          </p:cNvPicPr>
          <p:nvPr/>
        </p:nvPicPr>
        <p:blipFill>
          <a:blip r:embed="rId2"/>
          <a:srcRect/>
          <a:stretch>
            <a:fillRect/>
          </a:stretch>
        </p:blipFill>
        <p:spPr bwMode="auto">
          <a:xfrm>
            <a:off x="8247438" y="2346366"/>
            <a:ext cx="670322" cy="710803"/>
          </a:xfrm>
          <a:prstGeom prst="rect">
            <a:avLst/>
          </a:prstGeom>
          <a:noFill/>
          <a:ln w="9525">
            <a:noFill/>
            <a:miter lim="800000"/>
            <a:headEnd/>
            <a:tailEnd/>
          </a:ln>
        </p:spPr>
      </p:pic>
      <p:sp>
        <p:nvSpPr>
          <p:cNvPr id="8" name="TextBox 7"/>
          <p:cNvSpPr txBox="1"/>
          <p:nvPr/>
        </p:nvSpPr>
        <p:spPr>
          <a:xfrm>
            <a:off x="5868144" y="2307498"/>
            <a:ext cx="2374106" cy="784830"/>
          </a:xfrm>
          <a:prstGeom prst="rect">
            <a:avLst/>
          </a:prstGeom>
          <a:noFill/>
        </p:spPr>
        <p:txBody>
          <a:bodyPr>
            <a:spAutoFit/>
          </a:bodyPr>
          <a:lstStyle/>
          <a:p>
            <a:pPr defTabSz="685800" fontAlgn="base">
              <a:spcBef>
                <a:spcPct val="0"/>
              </a:spcBef>
              <a:spcAft>
                <a:spcPct val="0"/>
              </a:spcAft>
              <a:defRPr/>
            </a:pPr>
            <a:r>
              <a:rPr lang="he-IL" b="1" dirty="0">
                <a:solidFill>
                  <a:prstClr val="black"/>
                </a:solidFill>
                <a:effectLst>
                  <a:outerShdw blurRad="38100" dist="38100" dir="2700000" algn="tl">
                    <a:srgbClr val="000000">
                      <a:alpha val="43137"/>
                    </a:srgbClr>
                  </a:outerShdw>
                </a:effectLst>
                <a:latin typeface="Arial" charset="0"/>
                <a:cs typeface="Arial" charset="0"/>
              </a:rPr>
              <a:t>קירה </a:t>
            </a:r>
            <a:r>
              <a:rPr lang="he-IL" b="1" dirty="0" err="1">
                <a:solidFill>
                  <a:prstClr val="black"/>
                </a:solidFill>
                <a:effectLst>
                  <a:outerShdw blurRad="38100" dist="38100" dir="2700000" algn="tl">
                    <a:srgbClr val="000000">
                      <a:alpha val="43137"/>
                    </a:srgbClr>
                  </a:outerShdw>
                </a:effectLst>
                <a:latin typeface="Arial" charset="0"/>
                <a:cs typeface="Arial" charset="0"/>
              </a:rPr>
              <a:t>רטנר</a:t>
            </a:r>
            <a:r>
              <a:rPr lang="he-IL" b="1" dirty="0">
                <a:solidFill>
                  <a:prstClr val="black"/>
                </a:solidFill>
                <a:effectLst>
                  <a:outerShdw blurRad="38100" dist="38100" dir="2700000" algn="tl">
                    <a:srgbClr val="000000">
                      <a:alpha val="43137"/>
                    </a:srgbClr>
                  </a:outerShdw>
                </a:effectLst>
                <a:latin typeface="Arial" charset="0"/>
                <a:cs typeface="Arial" charset="0"/>
              </a:rPr>
              <a:t> ודנה חרובי</a:t>
            </a:r>
          </a:p>
          <a:p>
            <a:pPr defTabSz="685800" fontAlgn="base">
              <a:spcBef>
                <a:spcPct val="0"/>
              </a:spcBef>
              <a:spcAft>
                <a:spcPct val="0"/>
              </a:spcAft>
              <a:defRPr/>
            </a:pPr>
            <a:r>
              <a:rPr lang="he-IL" sz="1350" dirty="0">
                <a:solidFill>
                  <a:prstClr val="black"/>
                </a:solidFill>
                <a:latin typeface="Arial" charset="0"/>
                <a:cs typeface="Arial" charset="0"/>
              </a:rPr>
              <a:t>המכון למדעי הצמח</a:t>
            </a:r>
          </a:p>
          <a:p>
            <a:pPr defTabSz="685800" fontAlgn="base">
              <a:spcBef>
                <a:spcPct val="0"/>
              </a:spcBef>
              <a:spcAft>
                <a:spcPct val="0"/>
              </a:spcAft>
              <a:defRPr/>
            </a:pPr>
            <a:r>
              <a:rPr lang="he-IL" sz="1350" dirty="0">
                <a:solidFill>
                  <a:prstClr val="black"/>
                </a:solidFill>
                <a:latin typeface="Arial" charset="0"/>
                <a:cs typeface="Arial" charset="0"/>
              </a:rPr>
              <a:t>מנהל המחקר החקלאי</a:t>
            </a:r>
          </a:p>
        </p:txBody>
      </p:sp>
      <p:sp>
        <p:nvSpPr>
          <p:cNvPr id="10" name="TextBox 9"/>
          <p:cNvSpPr txBox="1"/>
          <p:nvPr/>
        </p:nvSpPr>
        <p:spPr>
          <a:xfrm>
            <a:off x="5868144" y="3090594"/>
            <a:ext cx="2374106" cy="577081"/>
          </a:xfrm>
          <a:prstGeom prst="rect">
            <a:avLst/>
          </a:prstGeom>
          <a:noFill/>
        </p:spPr>
        <p:txBody>
          <a:bodyPr>
            <a:spAutoFit/>
          </a:bodyPr>
          <a:lstStyle/>
          <a:p>
            <a:pPr defTabSz="685800" fontAlgn="base">
              <a:spcBef>
                <a:spcPct val="0"/>
              </a:spcBef>
              <a:spcAft>
                <a:spcPct val="0"/>
              </a:spcAft>
              <a:defRPr/>
            </a:pPr>
            <a:r>
              <a:rPr lang="he-IL" b="1" dirty="0" err="1">
                <a:solidFill>
                  <a:prstClr val="black"/>
                </a:solidFill>
                <a:effectLst>
                  <a:outerShdw blurRad="38100" dist="38100" dir="2700000" algn="tl">
                    <a:srgbClr val="000000">
                      <a:alpha val="43137"/>
                    </a:srgbClr>
                  </a:outerShdw>
                </a:effectLst>
                <a:latin typeface="Arial" charset="0"/>
                <a:cs typeface="Arial" charset="0"/>
              </a:rPr>
              <a:t>אחיעם</a:t>
            </a:r>
            <a:r>
              <a:rPr lang="he-IL" b="1" dirty="0">
                <a:solidFill>
                  <a:prstClr val="black"/>
                </a:solidFill>
                <a:effectLst>
                  <a:outerShdw blurRad="38100" dist="38100" dir="2700000" algn="tl">
                    <a:srgbClr val="000000">
                      <a:alpha val="43137"/>
                    </a:srgbClr>
                  </a:outerShdw>
                </a:effectLst>
                <a:latin typeface="Arial" charset="0"/>
                <a:cs typeface="Arial" charset="0"/>
              </a:rPr>
              <a:t> מאיר וזיוה גלעד</a:t>
            </a:r>
          </a:p>
          <a:p>
            <a:pPr defTabSz="685800" fontAlgn="base">
              <a:spcBef>
                <a:spcPct val="0"/>
              </a:spcBef>
              <a:spcAft>
                <a:spcPct val="0"/>
              </a:spcAft>
              <a:defRPr/>
            </a:pPr>
            <a:r>
              <a:rPr lang="he-IL" sz="1350" dirty="0">
                <a:solidFill>
                  <a:prstClr val="black"/>
                </a:solidFill>
                <a:latin typeface="Arial" charset="0"/>
                <a:cs typeface="Arial" charset="0"/>
              </a:rPr>
              <a:t>מו"פ בקעת הירדן</a:t>
            </a:r>
          </a:p>
        </p:txBody>
      </p:sp>
      <p:pic>
        <p:nvPicPr>
          <p:cNvPr id="15368" name="תמונה 3"/>
          <p:cNvPicPr>
            <a:picLocks noChangeAspect="1"/>
          </p:cNvPicPr>
          <p:nvPr/>
        </p:nvPicPr>
        <p:blipFill>
          <a:blip r:embed="rId3"/>
          <a:srcRect/>
          <a:stretch>
            <a:fillRect/>
          </a:stretch>
        </p:blipFill>
        <p:spPr bwMode="auto">
          <a:xfrm>
            <a:off x="8244408" y="3119687"/>
            <a:ext cx="684609" cy="632222"/>
          </a:xfrm>
          <a:prstGeom prst="rect">
            <a:avLst/>
          </a:prstGeom>
          <a:noFill/>
          <a:ln w="9525">
            <a:noFill/>
            <a:miter lim="800000"/>
            <a:headEnd/>
            <a:tailEnd/>
          </a:ln>
        </p:spPr>
      </p:pic>
      <p:grpSp>
        <p:nvGrpSpPr>
          <p:cNvPr id="9" name="Group 8">
            <a:extLst>
              <a:ext uri="{FF2B5EF4-FFF2-40B4-BE49-F238E27FC236}">
                <a16:creationId xmlns:a16="http://schemas.microsoft.com/office/drawing/2014/main" xmlns="" id="{9DDDD421-D959-4C9B-875A-D170600C0C62}"/>
              </a:ext>
            </a:extLst>
          </p:cNvPr>
          <p:cNvGrpSpPr>
            <a:grpSpLocks/>
          </p:cNvGrpSpPr>
          <p:nvPr/>
        </p:nvGrpSpPr>
        <p:grpSpPr bwMode="auto">
          <a:xfrm>
            <a:off x="207821" y="143431"/>
            <a:ext cx="3437787" cy="3042195"/>
            <a:chOff x="2258094" y="2670538"/>
            <a:chExt cx="4572938" cy="4180805"/>
          </a:xfrm>
        </p:grpSpPr>
        <p:pic>
          <p:nvPicPr>
            <p:cNvPr id="11" name="Picture 2" descr="http://i.imgur.com/MZD6Mtq.jpg">
              <a:extLst>
                <a:ext uri="{FF2B5EF4-FFF2-40B4-BE49-F238E27FC236}">
                  <a16:creationId xmlns:a16="http://schemas.microsoft.com/office/drawing/2014/main" xmlns="" id="{0D366CCB-61FB-4895-AF65-4C2A7C046C95}"/>
                </a:ext>
              </a:extLst>
            </p:cNvPr>
            <p:cNvPicPr>
              <a:picLocks noChangeAspect="1" noChangeArrowheads="1"/>
            </p:cNvPicPr>
            <p:nvPr/>
          </p:nvPicPr>
          <p:blipFill>
            <a:blip r:embed="rId4"/>
            <a:srcRect/>
            <a:stretch>
              <a:fillRect/>
            </a:stretch>
          </p:blipFill>
          <p:spPr bwMode="auto">
            <a:xfrm>
              <a:off x="2299477" y="3175613"/>
              <a:ext cx="4531555" cy="3675661"/>
            </a:xfrm>
            <a:prstGeom prst="rect">
              <a:avLst/>
            </a:prstGeom>
            <a:noFill/>
            <a:ln w="9525">
              <a:noFill/>
              <a:miter lim="800000"/>
              <a:headEnd/>
              <a:tailEnd/>
            </a:ln>
          </p:spPr>
        </p:pic>
        <p:sp>
          <p:nvSpPr>
            <p:cNvPr id="12" name="Rectangle 1">
              <a:extLst>
                <a:ext uri="{FF2B5EF4-FFF2-40B4-BE49-F238E27FC236}">
                  <a16:creationId xmlns:a16="http://schemas.microsoft.com/office/drawing/2014/main" xmlns="" id="{6CAB0FB8-D793-4FCC-B929-E96077410ECC}"/>
                </a:ext>
              </a:extLst>
            </p:cNvPr>
            <p:cNvSpPr>
              <a:spLocks noChangeArrowheads="1"/>
            </p:cNvSpPr>
            <p:nvPr/>
          </p:nvSpPr>
          <p:spPr bwMode="auto">
            <a:xfrm>
              <a:off x="3407513" y="2670538"/>
              <a:ext cx="2612877" cy="461760"/>
            </a:xfrm>
            <a:prstGeom prst="rect">
              <a:avLst/>
            </a:prstGeom>
            <a:noFill/>
            <a:ln w="9525">
              <a:noFill/>
              <a:miter lim="800000"/>
              <a:headEnd/>
              <a:tailEnd/>
            </a:ln>
          </p:spPr>
          <p:txBody>
            <a:bodyPr wrap="none">
              <a:spAutoFit/>
            </a:bodyPr>
            <a:lstStyle/>
            <a:p>
              <a:pPr algn="ctr">
                <a:lnSpc>
                  <a:spcPct val="150000"/>
                </a:lnSpc>
              </a:pPr>
              <a:r>
                <a:rPr lang="he-IL" sz="1600" b="1" dirty="0">
                  <a:latin typeface="Calibri" pitchFamily="34" charset="0"/>
                </a:rPr>
                <a:t>חוות (מפעל) גידול חסות ביפן</a:t>
              </a:r>
            </a:p>
          </p:txBody>
        </p:sp>
        <p:sp>
          <p:nvSpPr>
            <p:cNvPr id="13" name="Rectangle 2">
              <a:extLst>
                <a:ext uri="{FF2B5EF4-FFF2-40B4-BE49-F238E27FC236}">
                  <a16:creationId xmlns:a16="http://schemas.microsoft.com/office/drawing/2014/main" xmlns="" id="{6782B0A7-50ED-4212-8CD1-ADB47B6D30D4}"/>
                </a:ext>
              </a:extLst>
            </p:cNvPr>
            <p:cNvSpPr>
              <a:spLocks noChangeArrowheads="1"/>
            </p:cNvSpPr>
            <p:nvPr/>
          </p:nvSpPr>
          <p:spPr bwMode="auto">
            <a:xfrm>
              <a:off x="2258094" y="6574287"/>
              <a:ext cx="1565290" cy="277056"/>
            </a:xfrm>
            <a:prstGeom prst="rect">
              <a:avLst/>
            </a:prstGeom>
            <a:noFill/>
            <a:ln w="9525">
              <a:noFill/>
              <a:miter lim="800000"/>
              <a:headEnd/>
              <a:tailEnd/>
            </a:ln>
          </p:spPr>
          <p:txBody>
            <a:bodyPr wrap="none">
              <a:spAutoFit/>
            </a:bodyPr>
            <a:lstStyle/>
            <a:p>
              <a:pPr algn="l" rtl="0"/>
              <a:r>
                <a:rPr lang="en-US" sz="1200">
                  <a:solidFill>
                    <a:srgbClr val="FFFF00"/>
                  </a:solidFill>
                  <a:latin typeface="Calibri" pitchFamily="34" charset="0"/>
                </a:rPr>
                <a:t>http://www.teoti.com</a:t>
              </a:r>
            </a:p>
          </p:txBody>
        </p:sp>
      </p:grpSp>
      <p:pic>
        <p:nvPicPr>
          <p:cNvPr id="14" name="Picture 3">
            <a:extLst>
              <a:ext uri="{FF2B5EF4-FFF2-40B4-BE49-F238E27FC236}">
                <a16:creationId xmlns:a16="http://schemas.microsoft.com/office/drawing/2014/main" xmlns="" id="{B3DE3336-662E-42AE-916B-F7E2D86F1070}"/>
              </a:ext>
            </a:extLst>
          </p:cNvPr>
          <p:cNvPicPr>
            <a:picLocks noChangeAspect="1"/>
          </p:cNvPicPr>
          <p:nvPr/>
        </p:nvPicPr>
        <p:blipFill>
          <a:blip r:embed="rId5"/>
          <a:srcRect/>
          <a:stretch>
            <a:fillRect/>
          </a:stretch>
        </p:blipFill>
        <p:spPr bwMode="auto">
          <a:xfrm>
            <a:off x="214983" y="3309381"/>
            <a:ext cx="3405187" cy="3405188"/>
          </a:xfrm>
          <a:prstGeom prst="rect">
            <a:avLst/>
          </a:prstGeom>
          <a:noFill/>
          <a:ln w="19050">
            <a:solidFill>
              <a:schemeClr val="tx1"/>
            </a:solidFill>
            <a:miter lim="800000"/>
            <a:headEnd/>
            <a:tailEnd/>
          </a:ln>
        </p:spPr>
      </p:pic>
      <p:graphicFrame>
        <p:nvGraphicFramePr>
          <p:cNvPr id="15" name="Chart 4">
            <a:extLst>
              <a:ext uri="{FF2B5EF4-FFF2-40B4-BE49-F238E27FC236}">
                <a16:creationId xmlns:a16="http://schemas.microsoft.com/office/drawing/2014/main" xmlns="" id="{8451F84E-7345-43BE-BE68-8686C40F4A52}"/>
              </a:ext>
            </a:extLst>
          </p:cNvPr>
          <p:cNvGraphicFramePr>
            <a:graphicFrameLocks/>
          </p:cNvGraphicFramePr>
          <p:nvPr>
            <p:extLst>
              <p:ext uri="{D42A27DB-BD31-4B8C-83A1-F6EECF244321}">
                <p14:modId xmlns:p14="http://schemas.microsoft.com/office/powerpoint/2010/main" val="3645224578"/>
              </p:ext>
            </p:extLst>
          </p:nvPr>
        </p:nvGraphicFramePr>
        <p:xfrm>
          <a:off x="4091508" y="4462772"/>
          <a:ext cx="4941341" cy="1477329"/>
        </p:xfrm>
        <a:graphic>
          <a:graphicData uri="http://schemas.openxmlformats.org/drawingml/2006/chart">
            <c:chart xmlns:c="http://schemas.openxmlformats.org/drawingml/2006/chart" xmlns:r="http://schemas.openxmlformats.org/officeDocument/2006/relationships" r:id="rId6"/>
          </a:graphicData>
        </a:graphic>
      </p:graphicFrame>
      <p:sp>
        <p:nvSpPr>
          <p:cNvPr id="16" name="Rectangle 5">
            <a:extLst>
              <a:ext uri="{FF2B5EF4-FFF2-40B4-BE49-F238E27FC236}">
                <a16:creationId xmlns:a16="http://schemas.microsoft.com/office/drawing/2014/main" xmlns="" id="{E314416A-798D-4879-840D-10B50AE5B1C0}"/>
              </a:ext>
            </a:extLst>
          </p:cNvPr>
          <p:cNvSpPr>
            <a:spLocks noChangeArrowheads="1"/>
          </p:cNvSpPr>
          <p:nvPr/>
        </p:nvSpPr>
        <p:spPr bwMode="auto">
          <a:xfrm rot="-5400000">
            <a:off x="2853687" y="5203304"/>
            <a:ext cx="2014538" cy="338138"/>
          </a:xfrm>
          <a:prstGeom prst="rect">
            <a:avLst/>
          </a:prstGeom>
          <a:noFill/>
          <a:ln w="9525">
            <a:noFill/>
            <a:miter lim="800000"/>
            <a:headEnd/>
            <a:tailEnd/>
          </a:ln>
        </p:spPr>
        <p:txBody>
          <a:bodyPr wrap="none">
            <a:spAutoFit/>
          </a:bodyPr>
          <a:lstStyle/>
          <a:p>
            <a:pPr rtl="0"/>
            <a:r>
              <a:rPr lang="en-US" sz="1600" b="1" dirty="0"/>
              <a:t>µmol CO</a:t>
            </a:r>
            <a:r>
              <a:rPr lang="en-US" sz="1600" b="1" baseline="-25000" dirty="0"/>
              <a:t>2</a:t>
            </a:r>
            <a:r>
              <a:rPr lang="en-US" sz="1600" b="1" dirty="0"/>
              <a:t> · m</a:t>
            </a:r>
            <a:r>
              <a:rPr lang="en-US" sz="1600" b="1" baseline="30000" dirty="0"/>
              <a:t>-2</a:t>
            </a:r>
            <a:r>
              <a:rPr lang="en-US" sz="1600" b="1" dirty="0"/>
              <a:t> · s</a:t>
            </a:r>
            <a:r>
              <a:rPr lang="en-US" sz="1600" b="1" baseline="30000" dirty="0"/>
              <a:t>-1</a:t>
            </a:r>
            <a:endParaRPr lang="he-IL" sz="1600" b="1" baseline="30000" dirty="0"/>
          </a:p>
        </p:txBody>
      </p:sp>
      <p:sp>
        <p:nvSpPr>
          <p:cNvPr id="2" name="מלבן 1">
            <a:extLst>
              <a:ext uri="{FF2B5EF4-FFF2-40B4-BE49-F238E27FC236}">
                <a16:creationId xmlns:a16="http://schemas.microsoft.com/office/drawing/2014/main" xmlns="" id="{61DA3A7A-334D-442A-90AC-993A68013DED}"/>
              </a:ext>
            </a:extLst>
          </p:cNvPr>
          <p:cNvSpPr/>
          <p:nvPr/>
        </p:nvSpPr>
        <p:spPr>
          <a:xfrm rot="20303690">
            <a:off x="38268" y="1143467"/>
            <a:ext cx="3749745" cy="923330"/>
          </a:xfrm>
          <a:prstGeom prst="rect">
            <a:avLst/>
          </a:prstGeom>
          <a:noFill/>
        </p:spPr>
        <p:txBody>
          <a:bodyPr wrap="none" lIns="91440" tIns="45720" rIns="91440" bIns="45720">
            <a:spAutoFit/>
          </a:bodyPr>
          <a:lstStyle/>
          <a:p>
            <a:pPr algn="ctr"/>
            <a:r>
              <a:rPr lang="he-I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לא רק קנביס</a:t>
            </a:r>
          </a:p>
        </p:txBody>
      </p:sp>
    </p:spTree>
    <p:extLst>
      <p:ext uri="{BB962C8B-B14F-4D97-AF65-F5344CB8AC3E}">
        <p14:creationId xmlns:p14="http://schemas.microsoft.com/office/powerpoint/2010/main" val="4254892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1">
            <a:extLst>
              <a:ext uri="{FF2B5EF4-FFF2-40B4-BE49-F238E27FC236}">
                <a16:creationId xmlns:a16="http://schemas.microsoft.com/office/drawing/2014/main" xmlns="" id="{E04E8ECF-1546-4A35-BDB1-7884A5114718}"/>
              </a:ext>
            </a:extLst>
          </p:cNvPr>
          <p:cNvSpPr txBox="1">
            <a:spLocks/>
          </p:cNvSpPr>
          <p:nvPr/>
        </p:nvSpPr>
        <p:spPr>
          <a:xfrm>
            <a:off x="431007" y="320532"/>
            <a:ext cx="8712993" cy="2448273"/>
          </a:xfrm>
          <a:prstGeom prst="rect">
            <a:avLst/>
          </a:prstGeom>
        </p:spPr>
        <p:txBody>
          <a:bodyPr vert="horz" lIns="91440" tIns="45720" rIns="91440" bIns="45720" rtlCol="0" anchor="ctr">
            <a:normAutofit/>
          </a:bodyPr>
          <a:lstStyle>
            <a:lvl1pPr algn="ctr" defTabSz="685800" rtl="1" eaLnBrk="1" latinLnBrk="0" hangingPunct="1">
              <a:lnSpc>
                <a:spcPct val="90000"/>
              </a:lnSpc>
              <a:spcBef>
                <a:spcPct val="0"/>
              </a:spcBef>
              <a:buNone/>
              <a:defRPr sz="2700" kern="1200" cap="all" baseline="0">
                <a:solidFill>
                  <a:schemeClr val="tx1"/>
                </a:solidFill>
                <a:effectLst/>
                <a:latin typeface="+mj-lt"/>
                <a:ea typeface="+mj-ea"/>
                <a:cs typeface="+mj-cs"/>
              </a:defRPr>
            </a:lvl1pPr>
          </a:lstStyle>
          <a:p>
            <a:r>
              <a:rPr lang="he-IL" sz="4000" b="1" dirty="0"/>
              <a:t>"האחות החורגת" </a:t>
            </a:r>
            <a:br>
              <a:rPr lang="he-IL" sz="4000" b="1" dirty="0"/>
            </a:br>
            <a:r>
              <a:rPr lang="he-IL" sz="4800" b="1" dirty="0">
                <a:solidFill>
                  <a:srgbClr val="0070C0"/>
                </a:solidFill>
                <a:effectLst>
                  <a:outerShdw blurRad="38100" dist="38100" dir="2700000" algn="tl">
                    <a:srgbClr val="000000">
                      <a:alpha val="43137"/>
                    </a:srgbClr>
                  </a:outerShdw>
                </a:effectLst>
              </a:rPr>
              <a:t>הבשור ופתחת שלום</a:t>
            </a:r>
            <a:br>
              <a:rPr lang="he-IL" sz="4800" b="1" dirty="0">
                <a:solidFill>
                  <a:srgbClr val="0070C0"/>
                </a:solidFill>
                <a:effectLst>
                  <a:outerShdw blurRad="38100" dist="38100" dir="2700000" algn="tl">
                    <a:srgbClr val="000000">
                      <a:alpha val="43137"/>
                    </a:srgbClr>
                  </a:outerShdw>
                </a:effectLst>
              </a:rPr>
            </a:br>
            <a:r>
              <a:rPr lang="he-IL" sz="2800" b="1" dirty="0">
                <a:solidFill>
                  <a:srgbClr val="FF0000"/>
                </a:solidFill>
                <a:effectLst>
                  <a:outerShdw blurRad="38100" dist="38100" dir="2700000" algn="tl">
                    <a:srgbClr val="000000">
                      <a:alpha val="43137"/>
                    </a:srgbClr>
                  </a:outerShdw>
                </a:effectLst>
              </a:rPr>
              <a:t>לא אותה עונת גידול, לא אותם זנים, ואפילו לא מייצאים!</a:t>
            </a:r>
            <a:br>
              <a:rPr lang="he-IL" sz="2800" b="1" dirty="0">
                <a:solidFill>
                  <a:srgbClr val="FF0000"/>
                </a:solidFill>
                <a:effectLst>
                  <a:outerShdw blurRad="38100" dist="38100" dir="2700000" algn="tl">
                    <a:srgbClr val="000000">
                      <a:alpha val="43137"/>
                    </a:srgbClr>
                  </a:outerShdw>
                </a:effectLst>
              </a:rPr>
            </a:br>
            <a:r>
              <a:rPr lang="he-IL" sz="2800" b="1" dirty="0">
                <a:solidFill>
                  <a:srgbClr val="FF0000"/>
                </a:solidFill>
                <a:effectLst>
                  <a:outerShdw blurRad="38100" dist="38100" dir="2700000" algn="tl">
                    <a:srgbClr val="000000">
                      <a:alpha val="43137"/>
                    </a:srgbClr>
                  </a:outerShdw>
                </a:effectLst>
              </a:rPr>
              <a:t>ובכל זאת מה הדומה? </a:t>
            </a:r>
            <a:r>
              <a:rPr lang="he-IL" sz="2800" b="1" dirty="0">
                <a:solidFill>
                  <a:srgbClr val="0070C0"/>
                </a:solidFill>
                <a:effectLst>
                  <a:outerShdw blurRad="38100" dist="38100" dir="2700000" algn="tl">
                    <a:srgbClr val="000000">
                      <a:alpha val="43137"/>
                    </a:srgbClr>
                  </a:outerShdw>
                </a:effectLst>
              </a:rPr>
              <a:t>אותו שוק מקומי! ואותו </a:t>
            </a:r>
            <a:r>
              <a:rPr lang="he-IL" sz="2800" b="1" dirty="0" err="1">
                <a:solidFill>
                  <a:srgbClr val="0070C0"/>
                </a:solidFill>
                <a:effectLst>
                  <a:outerShdw blurRad="38100" dist="38100" dir="2700000" algn="tl">
                    <a:srgbClr val="000000">
                      <a:alpha val="43137"/>
                    </a:srgbClr>
                  </a:outerShdw>
                </a:effectLst>
              </a:rPr>
              <a:t>תריפס</a:t>
            </a:r>
            <a:r>
              <a:rPr lang="he-IL" sz="2800" b="1" dirty="0">
                <a:solidFill>
                  <a:srgbClr val="0070C0"/>
                </a:solidFill>
                <a:effectLst>
                  <a:outerShdw blurRad="38100" dist="38100" dir="2700000" algn="tl">
                    <a:srgbClr val="000000">
                      <a:alpha val="43137"/>
                    </a:srgbClr>
                  </a:outerShdw>
                </a:effectLst>
              </a:rPr>
              <a:t>!</a:t>
            </a:r>
            <a:endParaRPr lang="he-IL" sz="4000" b="1" dirty="0">
              <a:solidFill>
                <a:srgbClr val="0070C0"/>
              </a:solidFill>
              <a:effectLst>
                <a:outerShdw blurRad="38100" dist="38100" dir="2700000" algn="tl">
                  <a:srgbClr val="000000">
                    <a:alpha val="43137"/>
                  </a:srgbClr>
                </a:outerShdw>
              </a:effectLst>
            </a:endParaRPr>
          </a:p>
        </p:txBody>
      </p:sp>
      <p:sp>
        <p:nvSpPr>
          <p:cNvPr id="9" name="מציין מיקום תוכן 2">
            <a:extLst>
              <a:ext uri="{FF2B5EF4-FFF2-40B4-BE49-F238E27FC236}">
                <a16:creationId xmlns:a16="http://schemas.microsoft.com/office/drawing/2014/main" xmlns="" id="{BFCF073C-3155-4170-B8D8-CDE884E73D4A}"/>
              </a:ext>
            </a:extLst>
          </p:cNvPr>
          <p:cNvSpPr txBox="1">
            <a:spLocks/>
          </p:cNvSpPr>
          <p:nvPr/>
        </p:nvSpPr>
        <p:spPr>
          <a:xfrm>
            <a:off x="1115616" y="3883678"/>
            <a:ext cx="6912768" cy="2938264"/>
          </a:xfrm>
          <a:prstGeom prst="rect">
            <a:avLst/>
          </a:prstGeom>
          <a:solidFill>
            <a:schemeClr val="bg1"/>
          </a:solidFill>
        </p:spPr>
        <p:txBody>
          <a:bodyPr vert="horz" lIns="91440" tIns="45720" rIns="91440" bIns="45720" rtlCol="0">
            <a:normAutofit lnSpcReduction="10000"/>
          </a:bodyPr>
          <a:lstStyle>
            <a:lvl1pPr marL="171450" indent="-171450" algn="r" defTabSz="685800" rtl="1" eaLnBrk="1" latinLnBrk="0" hangingPunct="1">
              <a:lnSpc>
                <a:spcPct val="120000"/>
              </a:lnSpc>
              <a:spcBef>
                <a:spcPts val="750"/>
              </a:spcBef>
              <a:buClr>
                <a:schemeClr val="tx1"/>
              </a:buClr>
              <a:buFont typeface="Arial" panose="020B0604020202020204" pitchFamily="34" charset="0"/>
              <a:buChar char="•"/>
              <a:defRPr sz="1500" kern="1200" cap="all" baseline="0">
                <a:solidFill>
                  <a:schemeClr val="tx1"/>
                </a:solidFill>
                <a:effectLst/>
                <a:latin typeface="+mn-lt"/>
                <a:ea typeface="+mn-ea"/>
                <a:cs typeface="+mn-cs"/>
              </a:defRPr>
            </a:lvl1pPr>
            <a:lvl2pPr marL="514350" indent="-171450" algn="r" defTabSz="685800" rtl="1" eaLnBrk="1" latinLnBrk="0" hangingPunct="1">
              <a:lnSpc>
                <a:spcPct val="120000"/>
              </a:lnSpc>
              <a:spcBef>
                <a:spcPts val="375"/>
              </a:spcBef>
              <a:buClr>
                <a:schemeClr val="tx1"/>
              </a:buClr>
              <a:buFont typeface="Arial" panose="020B0604020202020204" pitchFamily="34" charset="0"/>
              <a:buChar char="•"/>
              <a:defRPr sz="1350" kern="1200" cap="all" baseline="0">
                <a:solidFill>
                  <a:schemeClr val="tx1"/>
                </a:solidFill>
                <a:effectLst/>
                <a:latin typeface="+mn-lt"/>
                <a:ea typeface="+mn-ea"/>
                <a:cs typeface="+mn-cs"/>
              </a:defRPr>
            </a:lvl2pPr>
            <a:lvl3pPr marL="857250" indent="-171450" algn="r" defTabSz="685800" rtl="1" eaLnBrk="1" latinLnBrk="0" hangingPunct="1">
              <a:lnSpc>
                <a:spcPct val="120000"/>
              </a:lnSpc>
              <a:spcBef>
                <a:spcPts val="375"/>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3pPr>
            <a:lvl4pPr marL="12001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4pPr>
            <a:lvl5pPr marL="15430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5pPr>
            <a:lvl6pPr marL="18859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6pPr>
            <a:lvl7pPr marL="22288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7pPr>
            <a:lvl8pPr marL="25717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8pPr>
            <a:lvl9pPr marL="29146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9pPr>
          </a:lstStyle>
          <a:p>
            <a:pPr lvl="1">
              <a:buFont typeface="Wingdings" panose="05000000000000000000" pitchFamily="2" charset="2"/>
              <a:buChar char="q"/>
            </a:pPr>
            <a:r>
              <a:rPr lang="he-IL" sz="2250" dirty="0"/>
              <a:t> 500 - 1000 דונם פלפל בלוקי לשוק המקומי בסתיו, 1000 – 1500 דונם שתילות ינואר עד יוני לשיווק קיץ (סה"כ 20 מגדלים אבל לפעמים מגדל אחד שווה לכולם!) </a:t>
            </a:r>
          </a:p>
          <a:p>
            <a:pPr lvl="1">
              <a:buFont typeface="Wingdings" panose="05000000000000000000" pitchFamily="2" charset="2"/>
              <a:buChar char="q"/>
            </a:pPr>
            <a:r>
              <a:rPr lang="he-IL" sz="2250" dirty="0"/>
              <a:t> בתי צמיחה עם </a:t>
            </a:r>
            <a:r>
              <a:rPr lang="he-IL" sz="2250" b="1" dirty="0">
                <a:solidFill>
                  <a:srgbClr val="FF0000"/>
                </a:solidFill>
              </a:rPr>
              <a:t>רשתות 50 מש בצדדים</a:t>
            </a:r>
          </a:p>
          <a:p>
            <a:pPr lvl="1">
              <a:buFont typeface="Wingdings" panose="05000000000000000000" pitchFamily="2" charset="2"/>
              <a:buChar char="q"/>
            </a:pPr>
            <a:r>
              <a:rPr lang="he-IL" sz="2250" dirty="0"/>
              <a:t> שיווק כל השנה לשוק המקומי</a:t>
            </a:r>
          </a:p>
          <a:p>
            <a:pPr lvl="1">
              <a:buFont typeface="Wingdings" panose="05000000000000000000" pitchFamily="2" charset="2"/>
              <a:buChar char="q"/>
            </a:pPr>
            <a:r>
              <a:rPr lang="he-IL" sz="2250" dirty="0"/>
              <a:t> </a:t>
            </a:r>
            <a:r>
              <a:rPr lang="he-IL" sz="2250" b="1" u="sng" dirty="0"/>
              <a:t>נישות</a:t>
            </a:r>
            <a:r>
              <a:rPr lang="he-IL" sz="2250" dirty="0"/>
              <a:t>: פלפל חריף, בהיר </a:t>
            </a:r>
            <a:r>
              <a:rPr lang="he-IL" sz="2250" dirty="0" err="1"/>
              <a:t>וסוויטבייט</a:t>
            </a:r>
            <a:r>
              <a:rPr lang="he-IL" sz="2250" dirty="0"/>
              <a:t> ופלפל "אביבי"</a:t>
            </a:r>
          </a:p>
          <a:p>
            <a:pPr lvl="1">
              <a:buFont typeface="Wingdings" panose="05000000000000000000" pitchFamily="2" charset="2"/>
              <a:buChar char="q"/>
            </a:pPr>
            <a:r>
              <a:rPr lang="he-IL" sz="2250" dirty="0"/>
              <a:t> </a:t>
            </a:r>
            <a:r>
              <a:rPr lang="he-IL" sz="2250" b="1" u="sng" dirty="0"/>
              <a:t>חלופות</a:t>
            </a:r>
            <a:r>
              <a:rPr lang="he-IL" sz="2250" dirty="0"/>
              <a:t>: עגבניות!</a:t>
            </a:r>
          </a:p>
          <a:p>
            <a:pPr lvl="1">
              <a:buFont typeface="Wingdings" panose="05000000000000000000" pitchFamily="2" charset="2"/>
              <a:buChar char="q"/>
            </a:pPr>
            <a:endParaRPr lang="he-IL" sz="2250" dirty="0"/>
          </a:p>
        </p:txBody>
      </p:sp>
      <p:pic>
        <p:nvPicPr>
          <p:cNvPr id="11" name="Picture 4">
            <a:extLst>
              <a:ext uri="{FF2B5EF4-FFF2-40B4-BE49-F238E27FC236}">
                <a16:creationId xmlns:a16="http://schemas.microsoft.com/office/drawing/2014/main" xmlns="" id="{F8E3A788-CAF9-49A9-A3E7-0176E28CF63C}"/>
              </a:ext>
            </a:extLst>
          </p:cNvPr>
          <p:cNvPicPr>
            <a:picLocks noChangeAspect="1" noChangeArrowheads="1"/>
          </p:cNvPicPr>
          <p:nvPr/>
        </p:nvPicPr>
        <p:blipFill>
          <a:blip r:embed="rId2" cstate="print"/>
          <a:srcRect l="7455" t="17445" r="10728" b="17446"/>
          <a:stretch>
            <a:fillRect/>
          </a:stretch>
        </p:blipFill>
        <p:spPr bwMode="auto">
          <a:xfrm>
            <a:off x="7007122" y="2587534"/>
            <a:ext cx="1800200" cy="1296144"/>
          </a:xfrm>
          <a:prstGeom prst="rect">
            <a:avLst/>
          </a:prstGeom>
          <a:noFill/>
          <a:ln w="9525">
            <a:noFill/>
            <a:miter lim="800000"/>
            <a:headEnd/>
            <a:tailEnd/>
          </a:ln>
        </p:spPr>
      </p:pic>
      <p:pic>
        <p:nvPicPr>
          <p:cNvPr id="12" name="Picture 3">
            <a:extLst>
              <a:ext uri="{FF2B5EF4-FFF2-40B4-BE49-F238E27FC236}">
                <a16:creationId xmlns:a16="http://schemas.microsoft.com/office/drawing/2014/main" xmlns="" id="{373BE0DC-18A1-47D7-8BCF-4321BB7F2944}"/>
              </a:ext>
            </a:extLst>
          </p:cNvPr>
          <p:cNvPicPr>
            <a:picLocks noChangeAspect="1" noChangeArrowheads="1"/>
          </p:cNvPicPr>
          <p:nvPr/>
        </p:nvPicPr>
        <p:blipFill>
          <a:blip r:embed="rId3" cstate="print"/>
          <a:srcRect/>
          <a:stretch>
            <a:fillRect/>
          </a:stretch>
        </p:blipFill>
        <p:spPr bwMode="auto">
          <a:xfrm>
            <a:off x="3131840" y="2610319"/>
            <a:ext cx="3838575" cy="1190625"/>
          </a:xfrm>
          <a:prstGeom prst="rect">
            <a:avLst/>
          </a:prstGeom>
          <a:noFill/>
          <a:ln w="9525">
            <a:noFill/>
            <a:miter lim="800000"/>
            <a:headEnd/>
            <a:tailEnd/>
          </a:ln>
        </p:spPr>
      </p:pic>
      <p:pic>
        <p:nvPicPr>
          <p:cNvPr id="14" name="Picture 2" descr="H:\שהמ\הרצאות\מצגת גידול פלפל קיץ - קורס ירקות 2014\תמונות מוכנות\trips-kaliforni-400-266.jpg">
            <a:extLst>
              <a:ext uri="{FF2B5EF4-FFF2-40B4-BE49-F238E27FC236}">
                <a16:creationId xmlns:a16="http://schemas.microsoft.com/office/drawing/2014/main" xmlns="" id="{7950A0EB-6A83-489B-B398-AF419CA1F7D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178" y="2490413"/>
            <a:ext cx="2151031" cy="14304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 name="Picture 2" descr="ישראל – מבנה פיזי, נחלים, חלוקה לאזורים וקו פרשת המים">
            <a:extLst>
              <a:ext uri="{FF2B5EF4-FFF2-40B4-BE49-F238E27FC236}">
                <a16:creationId xmlns:a16="http://schemas.microsoft.com/office/drawing/2014/main" xmlns="" id="{85A3DE8A-7054-4F46-9FF6-374B094F6825}"/>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t="36883" r="17323" b="37902"/>
          <a:stretch/>
        </p:blipFill>
        <p:spPr bwMode="auto">
          <a:xfrm>
            <a:off x="115078" y="0"/>
            <a:ext cx="2151031" cy="1772446"/>
          </a:xfrm>
          <a:prstGeom prst="rect">
            <a:avLst/>
          </a:prstGeom>
          <a:noFill/>
          <a:extLst>
            <a:ext uri="{909E8E84-426E-40DD-AFC4-6F175D3DCCD1}">
              <a14:hiddenFill xmlns:a14="http://schemas.microsoft.com/office/drawing/2010/main">
                <a:solidFill>
                  <a:srgbClr val="FFFFFF"/>
                </a:solidFill>
              </a14:hiddenFill>
            </a:ext>
          </a:extLst>
        </p:spPr>
      </p:pic>
      <p:sp>
        <p:nvSpPr>
          <p:cNvPr id="16" name="Oval 10">
            <a:extLst>
              <a:ext uri="{FF2B5EF4-FFF2-40B4-BE49-F238E27FC236}">
                <a16:creationId xmlns:a16="http://schemas.microsoft.com/office/drawing/2014/main" xmlns="" id="{045FA463-9528-412D-B5DE-4386E306CA15}"/>
              </a:ext>
            </a:extLst>
          </p:cNvPr>
          <p:cNvSpPr/>
          <p:nvPr/>
        </p:nvSpPr>
        <p:spPr>
          <a:xfrm rot="2695583">
            <a:off x="272046" y="988937"/>
            <a:ext cx="178817" cy="37625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Tree>
    <p:extLst>
      <p:ext uri="{BB962C8B-B14F-4D97-AF65-F5344CB8AC3E}">
        <p14:creationId xmlns:p14="http://schemas.microsoft.com/office/powerpoint/2010/main" val="285638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wipe(down)">
                                      <p:cBhvr>
                                        <p:cTn id="7" dur="5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down)">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down)">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wipe(down)">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wipe(down)">
                                      <p:cBhvr>
                                        <p:cTn id="27" dur="500"/>
                                        <p:tgtEl>
                                          <p:spTgt spid="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wipe(down)">
                                      <p:cBhvr>
                                        <p:cTn id="3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AA2CB8FE-46FD-4377-9DAA-5C3733764C5F}"/>
              </a:ext>
            </a:extLst>
          </p:cNvPr>
          <p:cNvSpPr>
            <a:spLocks noGrp="1"/>
          </p:cNvSpPr>
          <p:nvPr>
            <p:ph type="title"/>
          </p:nvPr>
        </p:nvSpPr>
        <p:spPr>
          <a:xfrm>
            <a:off x="685330" y="268711"/>
            <a:ext cx="7773338" cy="2008161"/>
          </a:xfrm>
        </p:spPr>
        <p:txBody>
          <a:bodyPr>
            <a:normAutofit/>
          </a:bodyPr>
          <a:lstStyle/>
          <a:p>
            <a:r>
              <a:rPr lang="he-IL" sz="4400" b="1" dirty="0"/>
              <a:t>מו"פ דרום </a:t>
            </a:r>
            <a:br>
              <a:rPr lang="he-IL" sz="4400" b="1" dirty="0"/>
            </a:br>
            <a:r>
              <a:rPr lang="he-IL" sz="4400" b="1" dirty="0"/>
              <a:t>אתגרים וכיוונים</a:t>
            </a:r>
            <a:br>
              <a:rPr lang="he-IL" sz="4400" b="1" dirty="0"/>
            </a:br>
            <a:endParaRPr lang="he-IL" sz="4400" dirty="0"/>
          </a:p>
        </p:txBody>
      </p:sp>
      <p:sp>
        <p:nvSpPr>
          <p:cNvPr id="3" name="מציין מיקום תוכן 2">
            <a:extLst>
              <a:ext uri="{FF2B5EF4-FFF2-40B4-BE49-F238E27FC236}">
                <a16:creationId xmlns:a16="http://schemas.microsoft.com/office/drawing/2014/main" xmlns="" id="{C094FACC-4346-47A1-8216-65B94C7F971B}"/>
              </a:ext>
            </a:extLst>
          </p:cNvPr>
          <p:cNvSpPr>
            <a:spLocks noGrp="1"/>
          </p:cNvSpPr>
          <p:nvPr>
            <p:ph sz="quarter" idx="13"/>
          </p:nvPr>
        </p:nvSpPr>
        <p:spPr>
          <a:xfrm>
            <a:off x="107504" y="2413196"/>
            <a:ext cx="8784976" cy="3378004"/>
          </a:xfrm>
          <a:solidFill>
            <a:schemeClr val="bg1"/>
          </a:solidFill>
        </p:spPr>
        <p:txBody>
          <a:bodyPr>
            <a:normAutofit/>
          </a:bodyPr>
          <a:lstStyle/>
          <a:p>
            <a:pPr>
              <a:buFont typeface="Wingdings" panose="05000000000000000000" pitchFamily="2" charset="2"/>
              <a:buChar char="ü"/>
            </a:pPr>
            <a:r>
              <a:rPr lang="he-IL" sz="3200" b="1" dirty="0"/>
              <a:t>המרכז לבחינת זנים לקיץ</a:t>
            </a:r>
            <a:r>
              <a:rPr lang="he-IL" sz="3200" dirty="0"/>
              <a:t>: </a:t>
            </a:r>
            <a:r>
              <a:rPr lang="he-IL" sz="2800" dirty="0"/>
              <a:t>צמח</a:t>
            </a:r>
            <a:r>
              <a:rPr lang="he-IL" sz="3200" dirty="0"/>
              <a:t> </a:t>
            </a:r>
            <a:r>
              <a:rPr lang="he-IL" sz="2800" dirty="0"/>
              <a:t>לא גבוה, פרי גדול, צבע מבריק, לא רגיש לחטטי חום ושחור פיטם, עמיד </a:t>
            </a:r>
            <a:r>
              <a:rPr lang="he-IL" sz="2800" dirty="0" err="1"/>
              <a:t>לוירוסים</a:t>
            </a:r>
            <a:r>
              <a:rPr lang="he-IL" sz="2800" dirty="0"/>
              <a:t>.</a:t>
            </a:r>
            <a:endParaRPr lang="he-IL" sz="3200" dirty="0"/>
          </a:p>
        </p:txBody>
      </p:sp>
      <p:pic>
        <p:nvPicPr>
          <p:cNvPr id="4" name="Picture 11">
            <a:extLst>
              <a:ext uri="{FF2B5EF4-FFF2-40B4-BE49-F238E27FC236}">
                <a16:creationId xmlns:a16="http://schemas.microsoft.com/office/drawing/2014/main" xmlns="" id="{DC6D1950-0463-489C-B4FD-1B385C2C409C}"/>
              </a:ext>
            </a:extLst>
          </p:cNvPr>
          <p:cNvPicPr>
            <a:picLocks noChangeAspect="1" noChangeArrowheads="1"/>
          </p:cNvPicPr>
          <p:nvPr/>
        </p:nvPicPr>
        <p:blipFill>
          <a:blip r:embed="rId2" cstate="print"/>
          <a:srcRect/>
          <a:stretch>
            <a:fillRect/>
          </a:stretch>
        </p:blipFill>
        <p:spPr bwMode="auto">
          <a:xfrm>
            <a:off x="6588224" y="332656"/>
            <a:ext cx="1466850" cy="1057275"/>
          </a:xfrm>
          <a:prstGeom prst="rect">
            <a:avLst/>
          </a:prstGeom>
          <a:noFill/>
          <a:ln w="9525">
            <a:noFill/>
            <a:miter lim="800000"/>
            <a:headEnd/>
            <a:tailEnd/>
          </a:ln>
        </p:spPr>
      </p:pic>
      <p:sp>
        <p:nvSpPr>
          <p:cNvPr id="5" name="מלבן 4">
            <a:extLst>
              <a:ext uri="{FF2B5EF4-FFF2-40B4-BE49-F238E27FC236}">
                <a16:creationId xmlns:a16="http://schemas.microsoft.com/office/drawing/2014/main" xmlns="" id="{D4C22140-8542-45D9-AA56-B4ECCFFCC36B}"/>
              </a:ext>
            </a:extLst>
          </p:cNvPr>
          <p:cNvSpPr/>
          <p:nvPr/>
        </p:nvSpPr>
        <p:spPr>
          <a:xfrm>
            <a:off x="3046700" y="1556792"/>
            <a:ext cx="3050129" cy="369332"/>
          </a:xfrm>
          <a:prstGeom prst="rect">
            <a:avLst/>
          </a:prstGeom>
        </p:spPr>
        <p:txBody>
          <a:bodyPr wrap="none">
            <a:spAutoFit/>
          </a:bodyPr>
          <a:lstStyle/>
          <a:p>
            <a:r>
              <a:rPr lang="en-US" b="1" dirty="0">
                <a:hlinkClick r:id="rId3"/>
              </a:rPr>
              <a:t>http://www.mopdarom.org.il/</a:t>
            </a:r>
            <a:endParaRPr lang="en-US" b="1" dirty="0"/>
          </a:p>
        </p:txBody>
      </p:sp>
      <p:pic>
        <p:nvPicPr>
          <p:cNvPr id="6" name="Picture 2">
            <a:extLst>
              <a:ext uri="{FF2B5EF4-FFF2-40B4-BE49-F238E27FC236}">
                <a16:creationId xmlns:a16="http://schemas.microsoft.com/office/drawing/2014/main" xmlns="" id="{53DA7CFC-29B8-4D73-B18D-5575CB42866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684"/>
          <a:stretch/>
        </p:blipFill>
        <p:spPr bwMode="auto">
          <a:xfrm>
            <a:off x="5787624" y="3692783"/>
            <a:ext cx="3405899" cy="282950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a:extLst>
              <a:ext uri="{FF2B5EF4-FFF2-40B4-BE49-F238E27FC236}">
                <a16:creationId xmlns:a16="http://schemas.microsoft.com/office/drawing/2014/main" xmlns="" id="{20E83EA1-5D10-47CF-AE1B-87C0431AC6A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5905" y="3625297"/>
            <a:ext cx="2740924" cy="321079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10">
            <a:extLst>
              <a:ext uri="{FF2B5EF4-FFF2-40B4-BE49-F238E27FC236}">
                <a16:creationId xmlns:a16="http://schemas.microsoft.com/office/drawing/2014/main" xmlns="" id="{D1F66DD2-CA3D-45E6-91F5-25DB4FF64C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04" y="3761621"/>
            <a:ext cx="3810001" cy="2760663"/>
          </a:xfrm>
          <a:prstGeom prst="rect">
            <a:avLst/>
          </a:prstGeom>
          <a:ln>
            <a:noFill/>
          </a:ln>
          <a:effectLst>
            <a:softEdge rad="112500"/>
          </a:effectLst>
        </p:spPr>
      </p:pic>
    </p:spTree>
    <p:extLst>
      <p:ext uri="{BB962C8B-B14F-4D97-AF65-F5344CB8AC3E}">
        <p14:creationId xmlns:p14="http://schemas.microsoft.com/office/powerpoint/2010/main" val="34951910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23B6971C-8692-44D1-B11E-ECBD66EACACA}"/>
              </a:ext>
            </a:extLst>
          </p:cNvPr>
          <p:cNvSpPr>
            <a:spLocks noGrp="1"/>
          </p:cNvSpPr>
          <p:nvPr>
            <p:ph type="title"/>
          </p:nvPr>
        </p:nvSpPr>
        <p:spPr>
          <a:xfrm>
            <a:off x="323528" y="392663"/>
            <a:ext cx="8496944" cy="1596177"/>
          </a:xfrm>
        </p:spPr>
        <p:txBody>
          <a:bodyPr>
            <a:noAutofit/>
          </a:bodyPr>
          <a:lstStyle/>
          <a:p>
            <a:r>
              <a:rPr lang="he-IL" sz="6000" b="1" dirty="0">
                <a:solidFill>
                  <a:srgbClr val="FF0000"/>
                </a:solidFill>
              </a:rPr>
              <a:t>האתגר ....</a:t>
            </a:r>
            <a:r>
              <a:rPr lang="he-IL" sz="4000" b="1" dirty="0"/>
              <a:t/>
            </a:r>
            <a:br>
              <a:rPr lang="he-IL" sz="4000" b="1" dirty="0"/>
            </a:br>
            <a:r>
              <a:rPr lang="he-IL" sz="4000" b="1" dirty="0"/>
              <a:t>הדברת </a:t>
            </a:r>
            <a:r>
              <a:rPr lang="he-IL" sz="4000" b="1" dirty="0" err="1"/>
              <a:t>תריפס</a:t>
            </a:r>
            <a:r>
              <a:rPr lang="he-IL" sz="4000" b="1" dirty="0"/>
              <a:t> ומניעת הדבקה בווירוס </a:t>
            </a:r>
            <a:r>
              <a:rPr lang="en-US" sz="4000" b="1" dirty="0"/>
              <a:t>TSWV</a:t>
            </a:r>
            <a:endParaRPr lang="he-IL" sz="4000" b="1" dirty="0"/>
          </a:p>
        </p:txBody>
      </p:sp>
      <p:pic>
        <p:nvPicPr>
          <p:cNvPr id="4" name="Picture 9" descr="P1010006">
            <a:extLst>
              <a:ext uri="{FF2B5EF4-FFF2-40B4-BE49-F238E27FC236}">
                <a16:creationId xmlns:a16="http://schemas.microsoft.com/office/drawing/2014/main" xmlns="" id="{8848BDD3-8368-4FA0-AD36-7083266B953C}"/>
              </a:ext>
            </a:extLst>
          </p:cNvPr>
          <p:cNvPicPr>
            <a:picLocks noChangeAspect="1" noChangeArrowheads="1"/>
          </p:cNvPicPr>
          <p:nvPr/>
        </p:nvPicPr>
        <p:blipFill>
          <a:blip r:embed="rId2" cstate="print"/>
          <a:srcRect/>
          <a:stretch>
            <a:fillRect/>
          </a:stretch>
        </p:blipFill>
        <p:spPr bwMode="auto">
          <a:xfrm>
            <a:off x="-108520" y="2167098"/>
            <a:ext cx="3553045" cy="2664296"/>
          </a:xfrm>
          <a:prstGeom prst="rect">
            <a:avLst/>
          </a:prstGeom>
          <a:noFill/>
          <a:ln w="9525">
            <a:noFill/>
            <a:miter lim="800000"/>
            <a:headEnd/>
            <a:tailEnd/>
          </a:ln>
        </p:spPr>
      </p:pic>
      <p:sp>
        <p:nvSpPr>
          <p:cNvPr id="9" name="מציין מיקום תוכן 8">
            <a:extLst>
              <a:ext uri="{FF2B5EF4-FFF2-40B4-BE49-F238E27FC236}">
                <a16:creationId xmlns:a16="http://schemas.microsoft.com/office/drawing/2014/main" xmlns="" id="{89C49545-B2D7-4275-AF2C-7FA16A2A359E}"/>
              </a:ext>
            </a:extLst>
          </p:cNvPr>
          <p:cNvSpPr>
            <a:spLocks noGrp="1"/>
          </p:cNvSpPr>
          <p:nvPr>
            <p:ph sz="quarter" idx="13"/>
          </p:nvPr>
        </p:nvSpPr>
        <p:spPr>
          <a:xfrm>
            <a:off x="3051082" y="2167097"/>
            <a:ext cx="5974432" cy="4298239"/>
          </a:xfrm>
          <a:solidFill>
            <a:schemeClr val="bg1"/>
          </a:solidFill>
        </p:spPr>
        <p:txBody>
          <a:bodyPr>
            <a:normAutofit/>
          </a:bodyPr>
          <a:lstStyle/>
          <a:p>
            <a:pPr>
              <a:buFont typeface="Wingdings" panose="05000000000000000000" pitchFamily="2" charset="2"/>
              <a:buChar char="ü"/>
            </a:pPr>
            <a:r>
              <a:rPr lang="he-IL" sz="2800" b="1" dirty="0"/>
              <a:t>רשתות 75 מש</a:t>
            </a:r>
          </a:p>
          <a:p>
            <a:pPr>
              <a:buFont typeface="Wingdings" panose="05000000000000000000" pitchFamily="2" charset="2"/>
              <a:buChar char="ü"/>
            </a:pPr>
            <a:r>
              <a:rPr lang="he-IL" sz="2800" b="1" dirty="0"/>
              <a:t>ערפול חומר דוחה חרקים (עדן שיליד)</a:t>
            </a:r>
          </a:p>
          <a:p>
            <a:pPr>
              <a:buFont typeface="Wingdings" panose="05000000000000000000" pitchFamily="2" charset="2"/>
              <a:buChar char="ü"/>
            </a:pPr>
            <a:r>
              <a:rPr lang="he-IL" sz="2800" b="1" dirty="0"/>
              <a:t>איטום גגות ודפנות בפוליאתילן</a:t>
            </a:r>
          </a:p>
          <a:p>
            <a:pPr>
              <a:buFont typeface="Wingdings" panose="05000000000000000000" pitchFamily="2" charset="2"/>
              <a:buChar char="ü"/>
            </a:pPr>
            <a:r>
              <a:rPr lang="he-IL" sz="2800" b="1" dirty="0"/>
              <a:t>שיטות לביסוס </a:t>
            </a:r>
            <a:r>
              <a:rPr lang="he-IL" sz="2800" b="1" dirty="0" err="1"/>
              <a:t>אוייבים</a:t>
            </a:r>
            <a:r>
              <a:rPr lang="he-IL" sz="2800" b="1" dirty="0"/>
              <a:t> </a:t>
            </a:r>
            <a:r>
              <a:rPr lang="he-IL" sz="2800" b="1" dirty="0" err="1"/>
              <a:t>טבעים</a:t>
            </a:r>
            <a:endParaRPr lang="he-IL" sz="2800" b="1" dirty="0"/>
          </a:p>
          <a:p>
            <a:pPr>
              <a:buFont typeface="Wingdings" panose="05000000000000000000" pitchFamily="2" charset="2"/>
              <a:buChar char="ü"/>
            </a:pPr>
            <a:r>
              <a:rPr lang="he-IL" sz="2800" b="1" dirty="0"/>
              <a:t>איתור עמידות לתכשירי הדברה</a:t>
            </a:r>
          </a:p>
          <a:p>
            <a:pPr>
              <a:buFont typeface="Wingdings" panose="05000000000000000000" pitchFamily="2" charset="2"/>
              <a:buChar char="ü"/>
            </a:pPr>
            <a:r>
              <a:rPr lang="he-IL" sz="2800" b="1" dirty="0"/>
              <a:t>מועדי שתילה: ינואר או מאי!</a:t>
            </a:r>
          </a:p>
          <a:p>
            <a:pPr>
              <a:buFont typeface="Wingdings" panose="05000000000000000000" pitchFamily="2" charset="2"/>
              <a:buChar char="ü"/>
            </a:pPr>
            <a:r>
              <a:rPr lang="he-IL" sz="2800" b="1" dirty="0" err="1"/>
              <a:t>סניטיציה</a:t>
            </a:r>
            <a:r>
              <a:rPr lang="he-IL" sz="2800" b="1" dirty="0"/>
              <a:t> משקית ואזורית – חיץ!</a:t>
            </a:r>
          </a:p>
        </p:txBody>
      </p:sp>
      <p:pic>
        <p:nvPicPr>
          <p:cNvPr id="5" name="Picture 6" descr="P1010009">
            <a:extLst>
              <a:ext uri="{FF2B5EF4-FFF2-40B4-BE49-F238E27FC236}">
                <a16:creationId xmlns:a16="http://schemas.microsoft.com/office/drawing/2014/main" xmlns="" id="{CAB798B0-E1D5-4029-8A4A-FE9ABF40FD80}"/>
              </a:ext>
            </a:extLst>
          </p:cNvPr>
          <p:cNvPicPr>
            <a:picLocks noChangeAspect="1" noChangeArrowheads="1"/>
          </p:cNvPicPr>
          <p:nvPr/>
        </p:nvPicPr>
        <p:blipFill>
          <a:blip r:embed="rId3" cstate="print"/>
          <a:srcRect/>
          <a:stretch>
            <a:fillRect/>
          </a:stretch>
        </p:blipFill>
        <p:spPr bwMode="auto">
          <a:xfrm>
            <a:off x="467544" y="4365104"/>
            <a:ext cx="3188178" cy="2391756"/>
          </a:xfrm>
          <a:prstGeom prst="rect">
            <a:avLst/>
          </a:prstGeom>
          <a:noFill/>
          <a:ln w="9525">
            <a:noFill/>
            <a:miter lim="800000"/>
            <a:headEnd/>
            <a:tailEnd/>
          </a:ln>
        </p:spPr>
      </p:pic>
    </p:spTree>
    <p:extLst>
      <p:ext uri="{BB962C8B-B14F-4D97-AF65-F5344CB8AC3E}">
        <p14:creationId xmlns:p14="http://schemas.microsoft.com/office/powerpoint/2010/main" val="777699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xmlns="" id="{1899AA95-90B5-453E-914D-4CC677049DDB}"/>
              </a:ext>
            </a:extLst>
          </p:cNvPr>
          <p:cNvSpPr txBox="1">
            <a:spLocks noGrp="1"/>
          </p:cNvSpPr>
          <p:nvPr>
            <p:ph type="title"/>
          </p:nvPr>
        </p:nvSpPr>
        <p:spPr>
          <a:xfrm>
            <a:off x="0" y="89334"/>
            <a:ext cx="10210252" cy="2520280"/>
          </a:xfrm>
          <a:prstGeom prst="rect">
            <a:avLst/>
          </a:prstGeom>
        </p:spPr>
        <p:txBody>
          <a:bodyPr vert="horz" lIns="91440" tIns="45720" rIns="91440" bIns="45720" rtlCol="0" anchor="ctr">
            <a:normAutofit fontScale="90000"/>
          </a:bodyPr>
          <a:lstStyle>
            <a:lvl1pPr algn="ctr" defTabSz="685800" rtl="1" eaLnBrk="1" latinLnBrk="0" hangingPunct="1">
              <a:lnSpc>
                <a:spcPct val="90000"/>
              </a:lnSpc>
              <a:spcBef>
                <a:spcPct val="0"/>
              </a:spcBef>
              <a:buNone/>
              <a:defRPr sz="2700" kern="1200" cap="all" baseline="0">
                <a:solidFill>
                  <a:schemeClr val="tx1"/>
                </a:solidFill>
                <a:effectLst/>
                <a:latin typeface="+mj-lt"/>
                <a:ea typeface="+mj-ea"/>
                <a:cs typeface="+mj-cs"/>
              </a:defRPr>
            </a:lvl1pPr>
          </a:lstStyle>
          <a:p>
            <a:pPr algn="r"/>
            <a:r>
              <a:rPr lang="he-IL" sz="3100" b="1" dirty="0"/>
              <a:t>             "האחות הסמויה" או "התאומה של האחות החורגת</a:t>
            </a:r>
            <a:r>
              <a:rPr lang="he-IL" sz="4000" b="1" dirty="0"/>
              <a:t>"</a:t>
            </a:r>
            <a:br>
              <a:rPr lang="he-IL" sz="4000" b="1" dirty="0"/>
            </a:br>
            <a:r>
              <a:rPr lang="he-IL" sz="4000" b="1" dirty="0"/>
              <a:t>                                 </a:t>
            </a:r>
            <a:r>
              <a:rPr lang="he-IL" sz="4800" b="1" dirty="0">
                <a:solidFill>
                  <a:srgbClr val="0070C0"/>
                </a:solidFill>
                <a:effectLst>
                  <a:outerShdw blurRad="38100" dist="38100" dir="2700000" algn="tl">
                    <a:srgbClr val="000000">
                      <a:alpha val="43137"/>
                    </a:srgbClr>
                  </a:outerShdw>
                </a:effectLst>
              </a:rPr>
              <a:t>שדות נגב</a:t>
            </a:r>
            <a:br>
              <a:rPr lang="he-IL" sz="4800" b="1" dirty="0">
                <a:solidFill>
                  <a:srgbClr val="0070C0"/>
                </a:solidFill>
                <a:effectLst>
                  <a:outerShdw blurRad="38100" dist="38100" dir="2700000" algn="tl">
                    <a:srgbClr val="000000">
                      <a:alpha val="43137"/>
                    </a:srgbClr>
                  </a:outerShdw>
                </a:effectLst>
              </a:rPr>
            </a:br>
            <a:r>
              <a:rPr lang="he-IL" sz="4800" b="1" dirty="0">
                <a:solidFill>
                  <a:srgbClr val="0070C0"/>
                </a:solidFill>
                <a:effectLst>
                  <a:outerShdw blurRad="38100" dist="38100" dir="2700000" algn="tl">
                    <a:srgbClr val="000000">
                      <a:alpha val="43137"/>
                    </a:srgbClr>
                  </a:outerShdw>
                </a:effectLst>
              </a:rPr>
              <a:t>           </a:t>
            </a:r>
            <a:r>
              <a:rPr lang="he-IL" sz="3600" b="1" dirty="0">
                <a:solidFill>
                  <a:srgbClr val="0070C0"/>
                </a:solidFill>
                <a:effectLst>
                  <a:outerShdw blurRad="38100" dist="38100" dir="2700000" algn="tl">
                    <a:srgbClr val="000000">
                      <a:alpha val="43137"/>
                    </a:srgbClr>
                  </a:outerShdw>
                </a:effectLst>
              </a:rPr>
              <a:t>(תלמי בילו, שרשרת, גילת, רנן, בית הגדי)</a:t>
            </a:r>
            <a:br>
              <a:rPr lang="he-IL" sz="3600" b="1" dirty="0">
                <a:solidFill>
                  <a:srgbClr val="0070C0"/>
                </a:solidFill>
                <a:effectLst>
                  <a:outerShdw blurRad="38100" dist="38100" dir="2700000" algn="tl">
                    <a:srgbClr val="000000">
                      <a:alpha val="43137"/>
                    </a:srgbClr>
                  </a:outerShdw>
                </a:effectLst>
              </a:rPr>
            </a:br>
            <a:r>
              <a:rPr lang="he-IL" sz="3600" b="1" dirty="0">
                <a:solidFill>
                  <a:srgbClr val="0070C0"/>
                </a:solidFill>
                <a:effectLst>
                  <a:outerShdw blurRad="38100" dist="38100" dir="2700000" algn="tl">
                    <a:srgbClr val="000000">
                      <a:alpha val="43137"/>
                    </a:srgbClr>
                  </a:outerShdw>
                </a:effectLst>
              </a:rPr>
              <a:t>                 </a:t>
            </a:r>
            <a:r>
              <a:rPr lang="he-IL" sz="2800" b="1" dirty="0">
                <a:solidFill>
                  <a:srgbClr val="FF0000"/>
                </a:solidFill>
                <a:effectLst>
                  <a:outerShdw blurRad="38100" dist="38100" dir="2700000" algn="tl">
                    <a:srgbClr val="000000">
                      <a:alpha val="43137"/>
                    </a:srgbClr>
                  </a:outerShdw>
                </a:effectLst>
              </a:rPr>
              <a:t>לא אותה עונת גידול, לא אותם זנים, לא מייצאים, ואפילו לא אותה אדמה!</a:t>
            </a:r>
            <a:br>
              <a:rPr lang="he-IL" sz="2800" b="1" dirty="0">
                <a:solidFill>
                  <a:srgbClr val="FF0000"/>
                </a:solidFill>
                <a:effectLst>
                  <a:outerShdw blurRad="38100" dist="38100" dir="2700000" algn="tl">
                    <a:srgbClr val="000000">
                      <a:alpha val="43137"/>
                    </a:srgbClr>
                  </a:outerShdw>
                </a:effectLst>
              </a:rPr>
            </a:br>
            <a:r>
              <a:rPr lang="he-IL" sz="2800" b="1" dirty="0">
                <a:solidFill>
                  <a:srgbClr val="FF0000"/>
                </a:solidFill>
                <a:effectLst>
                  <a:outerShdw blurRad="38100" dist="38100" dir="2700000" algn="tl">
                    <a:srgbClr val="000000">
                      <a:alpha val="43137"/>
                    </a:srgbClr>
                  </a:outerShdw>
                </a:effectLst>
              </a:rPr>
              <a:t>                             ובכל זאת מה הדומה? </a:t>
            </a:r>
            <a:r>
              <a:rPr lang="he-IL" sz="2800" b="1" dirty="0">
                <a:solidFill>
                  <a:srgbClr val="0070C0"/>
                </a:solidFill>
                <a:effectLst>
                  <a:outerShdw blurRad="38100" dist="38100" dir="2700000" algn="tl">
                    <a:srgbClr val="000000">
                      <a:alpha val="43137"/>
                    </a:srgbClr>
                  </a:outerShdw>
                </a:effectLst>
              </a:rPr>
              <a:t>אותו שוק מקומי! ואותו </a:t>
            </a:r>
            <a:r>
              <a:rPr lang="he-IL" sz="2800" b="1" dirty="0" err="1">
                <a:solidFill>
                  <a:srgbClr val="0070C0"/>
                </a:solidFill>
                <a:effectLst>
                  <a:outerShdw blurRad="38100" dist="38100" dir="2700000" algn="tl">
                    <a:srgbClr val="000000">
                      <a:alpha val="43137"/>
                    </a:srgbClr>
                  </a:outerShdw>
                </a:effectLst>
              </a:rPr>
              <a:t>תריפס</a:t>
            </a:r>
            <a:r>
              <a:rPr lang="he-IL" sz="2800" b="1" dirty="0">
                <a:solidFill>
                  <a:srgbClr val="0070C0"/>
                </a:solidFill>
                <a:effectLst>
                  <a:outerShdw blurRad="38100" dist="38100" dir="2700000" algn="tl">
                    <a:srgbClr val="000000">
                      <a:alpha val="43137"/>
                    </a:srgbClr>
                  </a:outerShdw>
                </a:effectLst>
              </a:rPr>
              <a:t>!</a:t>
            </a:r>
            <a:endParaRPr lang="he-IL" sz="4000" b="1" dirty="0">
              <a:solidFill>
                <a:srgbClr val="0070C0"/>
              </a:solidFill>
              <a:effectLst>
                <a:outerShdw blurRad="38100" dist="38100" dir="2700000" algn="tl">
                  <a:srgbClr val="000000">
                    <a:alpha val="43137"/>
                  </a:srgbClr>
                </a:outerShdw>
              </a:effectLst>
            </a:endParaRPr>
          </a:p>
        </p:txBody>
      </p:sp>
      <p:pic>
        <p:nvPicPr>
          <p:cNvPr id="5" name="Picture 2" descr="ישראל – מבנה פיזי, נחלים, חלוקה לאזורים וקו פרשת המים">
            <a:extLst>
              <a:ext uri="{FF2B5EF4-FFF2-40B4-BE49-F238E27FC236}">
                <a16:creationId xmlns:a16="http://schemas.microsoft.com/office/drawing/2014/main" xmlns="" id="{DC7B04A3-B2D3-4669-BCDF-B9C4DC6573FD}"/>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t="36883" r="17323" b="37902"/>
          <a:stretch/>
        </p:blipFill>
        <p:spPr bwMode="auto">
          <a:xfrm>
            <a:off x="13657" y="17782"/>
            <a:ext cx="2151031" cy="1772446"/>
          </a:xfrm>
          <a:prstGeom prst="rect">
            <a:avLst/>
          </a:prstGeom>
          <a:noFill/>
          <a:extLst>
            <a:ext uri="{909E8E84-426E-40DD-AFC4-6F175D3DCCD1}">
              <a14:hiddenFill xmlns:a14="http://schemas.microsoft.com/office/drawing/2010/main">
                <a:solidFill>
                  <a:srgbClr val="FFFFFF"/>
                </a:solidFill>
              </a14:hiddenFill>
            </a:ext>
          </a:extLst>
        </p:spPr>
      </p:pic>
      <p:sp>
        <p:nvSpPr>
          <p:cNvPr id="6" name="Oval 10">
            <a:extLst>
              <a:ext uri="{FF2B5EF4-FFF2-40B4-BE49-F238E27FC236}">
                <a16:creationId xmlns:a16="http://schemas.microsoft.com/office/drawing/2014/main" xmlns="" id="{F534E3C9-D80E-4B08-9EBE-4C3ED19A7CC4}"/>
              </a:ext>
            </a:extLst>
          </p:cNvPr>
          <p:cNvSpPr/>
          <p:nvPr/>
        </p:nvSpPr>
        <p:spPr>
          <a:xfrm rot="2695583">
            <a:off x="476282" y="1234268"/>
            <a:ext cx="178817" cy="1755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7" name="Oval 10">
            <a:extLst>
              <a:ext uri="{FF2B5EF4-FFF2-40B4-BE49-F238E27FC236}">
                <a16:creationId xmlns:a16="http://schemas.microsoft.com/office/drawing/2014/main" xmlns="" id="{AEA97470-6F1C-4437-BAEC-41D62893805A}"/>
              </a:ext>
            </a:extLst>
          </p:cNvPr>
          <p:cNvSpPr/>
          <p:nvPr/>
        </p:nvSpPr>
        <p:spPr>
          <a:xfrm rot="2695583">
            <a:off x="595922" y="967367"/>
            <a:ext cx="178817" cy="1755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8" name="Oval 10">
            <a:extLst>
              <a:ext uri="{FF2B5EF4-FFF2-40B4-BE49-F238E27FC236}">
                <a16:creationId xmlns:a16="http://schemas.microsoft.com/office/drawing/2014/main" xmlns="" id="{CE1E7E9D-D808-4F63-94CD-1C3ACD29344B}"/>
              </a:ext>
            </a:extLst>
          </p:cNvPr>
          <p:cNvSpPr/>
          <p:nvPr/>
        </p:nvSpPr>
        <p:spPr>
          <a:xfrm rot="2695583">
            <a:off x="197445" y="1013233"/>
            <a:ext cx="178817" cy="37625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9" name="מציין מיקום תוכן 2">
            <a:extLst>
              <a:ext uri="{FF2B5EF4-FFF2-40B4-BE49-F238E27FC236}">
                <a16:creationId xmlns:a16="http://schemas.microsoft.com/office/drawing/2014/main" xmlns="" id="{8A7B9C23-84F6-48A7-825E-394CF9E907D7}"/>
              </a:ext>
            </a:extLst>
          </p:cNvPr>
          <p:cNvSpPr txBox="1">
            <a:spLocks/>
          </p:cNvSpPr>
          <p:nvPr/>
        </p:nvSpPr>
        <p:spPr>
          <a:xfrm>
            <a:off x="1475656" y="2852936"/>
            <a:ext cx="6912768" cy="2938264"/>
          </a:xfrm>
          <a:prstGeom prst="rect">
            <a:avLst/>
          </a:prstGeom>
          <a:solidFill>
            <a:schemeClr val="bg1"/>
          </a:solidFill>
        </p:spPr>
        <p:txBody>
          <a:bodyPr vert="horz" lIns="91440" tIns="45720" rIns="91440" bIns="45720" rtlCol="0">
            <a:normAutofit/>
          </a:bodyPr>
          <a:lstStyle>
            <a:lvl1pPr marL="171450" indent="-171450" algn="r" defTabSz="685800" rtl="1" eaLnBrk="1" latinLnBrk="0" hangingPunct="1">
              <a:lnSpc>
                <a:spcPct val="120000"/>
              </a:lnSpc>
              <a:spcBef>
                <a:spcPts val="750"/>
              </a:spcBef>
              <a:buClr>
                <a:schemeClr val="tx1"/>
              </a:buClr>
              <a:buFont typeface="Arial" panose="020B0604020202020204" pitchFamily="34" charset="0"/>
              <a:buChar char="•"/>
              <a:defRPr sz="1500" kern="1200" cap="all" baseline="0">
                <a:solidFill>
                  <a:schemeClr val="tx1"/>
                </a:solidFill>
                <a:effectLst/>
                <a:latin typeface="+mn-lt"/>
                <a:ea typeface="+mn-ea"/>
                <a:cs typeface="+mn-cs"/>
              </a:defRPr>
            </a:lvl1pPr>
            <a:lvl2pPr marL="514350" indent="-171450" algn="r" defTabSz="685800" rtl="1" eaLnBrk="1" latinLnBrk="0" hangingPunct="1">
              <a:lnSpc>
                <a:spcPct val="120000"/>
              </a:lnSpc>
              <a:spcBef>
                <a:spcPts val="375"/>
              </a:spcBef>
              <a:buClr>
                <a:schemeClr val="tx1"/>
              </a:buClr>
              <a:buFont typeface="Arial" panose="020B0604020202020204" pitchFamily="34" charset="0"/>
              <a:buChar char="•"/>
              <a:defRPr sz="1350" kern="1200" cap="all" baseline="0">
                <a:solidFill>
                  <a:schemeClr val="tx1"/>
                </a:solidFill>
                <a:effectLst/>
                <a:latin typeface="+mn-lt"/>
                <a:ea typeface="+mn-ea"/>
                <a:cs typeface="+mn-cs"/>
              </a:defRPr>
            </a:lvl2pPr>
            <a:lvl3pPr marL="857250" indent="-171450" algn="r" defTabSz="685800" rtl="1" eaLnBrk="1" latinLnBrk="0" hangingPunct="1">
              <a:lnSpc>
                <a:spcPct val="120000"/>
              </a:lnSpc>
              <a:spcBef>
                <a:spcPts val="375"/>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3pPr>
            <a:lvl4pPr marL="12001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4pPr>
            <a:lvl5pPr marL="15430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5pPr>
            <a:lvl6pPr marL="18859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6pPr>
            <a:lvl7pPr marL="22288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7pPr>
            <a:lvl8pPr marL="25717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8pPr>
            <a:lvl9pPr marL="29146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9pPr>
          </a:lstStyle>
          <a:p>
            <a:pPr lvl="1">
              <a:buFont typeface="Wingdings" panose="05000000000000000000" pitchFamily="2" charset="2"/>
              <a:buChar char="q"/>
            </a:pPr>
            <a:r>
              <a:rPr lang="he-IL" sz="2250" dirty="0"/>
              <a:t> 500 - 700 דונם פלפל בלוקי לשוק המקומי קיץ   שתילות ינואר עד יוני (סה"כ כ- 15 מגדלים) </a:t>
            </a:r>
          </a:p>
          <a:p>
            <a:pPr lvl="1">
              <a:buFont typeface="Wingdings" panose="05000000000000000000" pitchFamily="2" charset="2"/>
              <a:buChar char="q"/>
            </a:pPr>
            <a:r>
              <a:rPr lang="he-IL" sz="2250" dirty="0"/>
              <a:t> בתי צמיחה עם </a:t>
            </a:r>
            <a:r>
              <a:rPr lang="he-IL" sz="2250" b="1" dirty="0">
                <a:solidFill>
                  <a:srgbClr val="FF0000"/>
                </a:solidFill>
              </a:rPr>
              <a:t>רשתות 50 מש בצדדים</a:t>
            </a:r>
          </a:p>
          <a:p>
            <a:pPr lvl="1">
              <a:buFont typeface="Wingdings" panose="05000000000000000000" pitchFamily="2" charset="2"/>
              <a:buChar char="q"/>
            </a:pPr>
            <a:r>
              <a:rPr lang="he-IL" sz="2250" dirty="0"/>
              <a:t> שיווק כמעט כל השנה לשוק המקומי</a:t>
            </a:r>
          </a:p>
          <a:p>
            <a:pPr lvl="1">
              <a:buFont typeface="Wingdings" panose="05000000000000000000" pitchFamily="2" charset="2"/>
              <a:buChar char="q"/>
            </a:pPr>
            <a:r>
              <a:rPr lang="he-IL" sz="2250" dirty="0"/>
              <a:t> </a:t>
            </a:r>
            <a:r>
              <a:rPr lang="he-IL" sz="2250" b="1" u="sng" dirty="0"/>
              <a:t>נישות</a:t>
            </a:r>
            <a:r>
              <a:rPr lang="he-IL" sz="2250" dirty="0"/>
              <a:t>: פלפל "אביבי" ופלפל קיץ</a:t>
            </a:r>
          </a:p>
          <a:p>
            <a:pPr lvl="1">
              <a:buFont typeface="Wingdings" panose="05000000000000000000" pitchFamily="2" charset="2"/>
              <a:buChar char="q"/>
            </a:pPr>
            <a:r>
              <a:rPr lang="he-IL" sz="2250" dirty="0"/>
              <a:t> </a:t>
            </a:r>
            <a:r>
              <a:rPr lang="he-IL" sz="2250" b="1" u="sng" dirty="0"/>
              <a:t>חלופות</a:t>
            </a:r>
            <a:r>
              <a:rPr lang="he-IL" sz="2250" dirty="0"/>
              <a:t>: עגבניות!</a:t>
            </a:r>
          </a:p>
          <a:p>
            <a:pPr lvl="1">
              <a:buFont typeface="Wingdings" panose="05000000000000000000" pitchFamily="2" charset="2"/>
              <a:buChar char="q"/>
            </a:pPr>
            <a:endParaRPr lang="he-IL" sz="2250" dirty="0"/>
          </a:p>
        </p:txBody>
      </p:sp>
    </p:spTree>
    <p:extLst>
      <p:ext uri="{BB962C8B-B14F-4D97-AF65-F5344CB8AC3E}">
        <p14:creationId xmlns:p14="http://schemas.microsoft.com/office/powerpoint/2010/main" val="343019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wipe(down)">
                                      <p:cBhvr>
                                        <p:cTn id="7" dur="5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down)">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down)">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wipe(down)">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wipe(down)">
                                      <p:cBhvr>
                                        <p:cTn id="27" dur="500"/>
                                        <p:tgtEl>
                                          <p:spTgt spid="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wipe(down)">
                                      <p:cBhvr>
                                        <p:cTn id="3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xmlns="" id="{8F1C0739-D5A9-4DF4-9177-CE99041389CD}"/>
              </a:ext>
            </a:extLst>
          </p:cNvPr>
          <p:cNvSpPr txBox="1">
            <a:spLocks/>
          </p:cNvSpPr>
          <p:nvPr/>
        </p:nvSpPr>
        <p:spPr>
          <a:xfrm>
            <a:off x="-108520" y="692696"/>
            <a:ext cx="9314936" cy="2880320"/>
          </a:xfrm>
          <a:prstGeom prst="rect">
            <a:avLst/>
          </a:prstGeom>
        </p:spPr>
        <p:txBody>
          <a:bodyPr vert="horz" lIns="91440" tIns="45720" rIns="91440" bIns="45720" rtlCol="0" anchor="ctr">
            <a:normAutofit fontScale="85000" lnSpcReduction="20000"/>
          </a:bodyPr>
          <a:lstStyle>
            <a:lvl1pPr algn="ctr" defTabSz="685800" rtl="1" eaLnBrk="1" latinLnBrk="0" hangingPunct="1">
              <a:lnSpc>
                <a:spcPct val="90000"/>
              </a:lnSpc>
              <a:spcBef>
                <a:spcPct val="0"/>
              </a:spcBef>
              <a:buNone/>
              <a:defRPr sz="2700" kern="1200" cap="all" baseline="0">
                <a:solidFill>
                  <a:schemeClr val="tx1"/>
                </a:solidFill>
                <a:effectLst/>
                <a:latin typeface="+mj-lt"/>
                <a:ea typeface="+mj-ea"/>
                <a:cs typeface="+mj-cs"/>
              </a:defRPr>
            </a:lvl1pPr>
          </a:lstStyle>
          <a:p>
            <a:r>
              <a:rPr lang="he-IL" sz="4000" b="1" dirty="0"/>
              <a:t>"האחות הבכורה"</a:t>
            </a:r>
          </a:p>
          <a:p>
            <a:r>
              <a:rPr lang="he-IL" sz="4000" b="1" dirty="0"/>
              <a:t> </a:t>
            </a:r>
            <a:br>
              <a:rPr lang="he-IL" sz="4000" b="1" dirty="0"/>
            </a:br>
            <a:r>
              <a:rPr lang="he-IL" sz="4800" b="1" dirty="0">
                <a:solidFill>
                  <a:srgbClr val="0070C0"/>
                </a:solidFill>
                <a:effectLst>
                  <a:outerShdw blurRad="38100" dist="38100" dir="2700000" algn="tl">
                    <a:srgbClr val="000000">
                      <a:alpha val="43137"/>
                    </a:srgbClr>
                  </a:outerShdw>
                </a:effectLst>
              </a:rPr>
              <a:t>חוף כרמל</a:t>
            </a:r>
          </a:p>
          <a:p>
            <a:r>
              <a:rPr lang="he-IL" sz="3800" b="1" dirty="0">
                <a:solidFill>
                  <a:srgbClr val="0070C0"/>
                </a:solidFill>
                <a:effectLst>
                  <a:outerShdw blurRad="38100" dist="38100" dir="2700000" algn="tl">
                    <a:srgbClr val="000000">
                      <a:alpha val="43137"/>
                    </a:srgbClr>
                  </a:outerShdw>
                </a:effectLst>
              </a:rPr>
              <a:t>(צרופה-גבע כרמל, דור, מגדים, עופר, אין אילה)</a:t>
            </a:r>
            <a:r>
              <a:rPr lang="he-IL" sz="4800" b="1" dirty="0">
                <a:solidFill>
                  <a:srgbClr val="0070C0"/>
                </a:solidFill>
                <a:effectLst>
                  <a:outerShdw blurRad="38100" dist="38100" dir="2700000" algn="tl">
                    <a:srgbClr val="000000">
                      <a:alpha val="43137"/>
                    </a:srgbClr>
                  </a:outerShdw>
                </a:effectLst>
              </a:rPr>
              <a:t/>
            </a:r>
            <a:br>
              <a:rPr lang="he-IL" sz="4800" b="1" dirty="0">
                <a:solidFill>
                  <a:srgbClr val="0070C0"/>
                </a:solidFill>
                <a:effectLst>
                  <a:outerShdw blurRad="38100" dist="38100" dir="2700000" algn="tl">
                    <a:srgbClr val="000000">
                      <a:alpha val="43137"/>
                    </a:srgbClr>
                  </a:outerShdw>
                </a:effectLst>
              </a:rPr>
            </a:br>
            <a:r>
              <a:rPr lang="he-IL" sz="4800" b="1" dirty="0">
                <a:solidFill>
                  <a:srgbClr val="0070C0"/>
                </a:solidFill>
                <a:effectLst>
                  <a:outerShdw blurRad="38100" dist="38100" dir="2700000" algn="tl">
                    <a:srgbClr val="000000">
                      <a:alpha val="43137"/>
                    </a:srgbClr>
                  </a:outerShdw>
                </a:effectLst>
              </a:rPr>
              <a:t/>
            </a:r>
            <a:br>
              <a:rPr lang="he-IL" sz="4800" b="1" dirty="0">
                <a:solidFill>
                  <a:srgbClr val="0070C0"/>
                </a:solidFill>
                <a:effectLst>
                  <a:outerShdw blurRad="38100" dist="38100" dir="2700000" algn="tl">
                    <a:srgbClr val="000000">
                      <a:alpha val="43137"/>
                    </a:srgbClr>
                  </a:outerShdw>
                </a:effectLst>
              </a:rPr>
            </a:br>
            <a:r>
              <a:rPr lang="he-IL" sz="3800" b="1" dirty="0">
                <a:solidFill>
                  <a:srgbClr val="FF0000"/>
                </a:solidFill>
                <a:effectLst>
                  <a:outerShdw blurRad="38100" dist="38100" dir="2700000" algn="tl">
                    <a:srgbClr val="000000">
                      <a:alpha val="43137"/>
                    </a:srgbClr>
                  </a:outerShdw>
                </a:effectLst>
              </a:rPr>
              <a:t>אותה עונת גידול... רק ממש בקטנה! </a:t>
            </a:r>
            <a:br>
              <a:rPr lang="he-IL" sz="3800" b="1" dirty="0">
                <a:solidFill>
                  <a:srgbClr val="FF0000"/>
                </a:solidFill>
                <a:effectLst>
                  <a:outerShdw blurRad="38100" dist="38100" dir="2700000" algn="tl">
                    <a:srgbClr val="000000">
                      <a:alpha val="43137"/>
                    </a:srgbClr>
                  </a:outerShdw>
                </a:effectLst>
              </a:rPr>
            </a:br>
            <a:r>
              <a:rPr lang="he-IL" sz="3800" b="1" dirty="0">
                <a:solidFill>
                  <a:srgbClr val="FF0000"/>
                </a:solidFill>
                <a:effectLst>
                  <a:outerShdw blurRad="38100" dist="38100" dir="2700000" algn="tl">
                    <a:srgbClr val="000000">
                      <a:alpha val="43137"/>
                    </a:srgbClr>
                  </a:outerShdw>
                </a:effectLst>
              </a:rPr>
              <a:t>מה השוני? סוג קרקע, איכות המים, הגשם ואפילו כיוון הרוח!</a:t>
            </a:r>
            <a:endParaRPr lang="he-IL" sz="4000" b="1" dirty="0">
              <a:solidFill>
                <a:srgbClr val="FF0000"/>
              </a:solidFill>
              <a:effectLst>
                <a:outerShdw blurRad="38100" dist="38100" dir="2700000" algn="tl">
                  <a:srgbClr val="000000">
                    <a:alpha val="43137"/>
                  </a:srgbClr>
                </a:outerShdw>
              </a:effectLst>
            </a:endParaRPr>
          </a:p>
        </p:txBody>
      </p:sp>
      <p:pic>
        <p:nvPicPr>
          <p:cNvPr id="5" name="Picture 2" descr="ישראל – מבנה פיזי, נחלים, חלוקה לאזורים וקו פרשת המים">
            <a:extLst>
              <a:ext uri="{FF2B5EF4-FFF2-40B4-BE49-F238E27FC236}">
                <a16:creationId xmlns:a16="http://schemas.microsoft.com/office/drawing/2014/main" xmlns="" id="{EE6060D8-AC77-4055-8E8F-98300E207942}"/>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l="29249" t="10653" r="14201" b="73994"/>
          <a:stretch/>
        </p:blipFill>
        <p:spPr bwMode="auto">
          <a:xfrm>
            <a:off x="37258" y="4176"/>
            <a:ext cx="2403550" cy="1768640"/>
          </a:xfrm>
          <a:prstGeom prst="rect">
            <a:avLst/>
          </a:prstGeom>
          <a:noFill/>
          <a:extLst>
            <a:ext uri="{909E8E84-426E-40DD-AFC4-6F175D3DCCD1}">
              <a14:hiddenFill xmlns:a14="http://schemas.microsoft.com/office/drawing/2010/main">
                <a:solidFill>
                  <a:srgbClr val="FFFFFF"/>
                </a:solidFill>
              </a14:hiddenFill>
            </a:ext>
          </a:extLst>
        </p:spPr>
      </p:pic>
      <p:sp>
        <p:nvSpPr>
          <p:cNvPr id="6" name="Oval 10">
            <a:extLst>
              <a:ext uri="{FF2B5EF4-FFF2-40B4-BE49-F238E27FC236}">
                <a16:creationId xmlns:a16="http://schemas.microsoft.com/office/drawing/2014/main" xmlns="" id="{3CA1BFD6-20AF-4791-8342-370553C0CB70}"/>
              </a:ext>
            </a:extLst>
          </p:cNvPr>
          <p:cNvSpPr/>
          <p:nvPr/>
        </p:nvSpPr>
        <p:spPr>
          <a:xfrm rot="635904">
            <a:off x="557885" y="561472"/>
            <a:ext cx="205559" cy="716521"/>
          </a:xfrm>
          <a:prstGeom prst="ellipse">
            <a:avLst/>
          </a:prstGeom>
          <a:solidFill>
            <a:srgbClr val="50F42A"/>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rgbClr val="FF0000"/>
              </a:solidFill>
            </a:endParaRPr>
          </a:p>
        </p:txBody>
      </p:sp>
      <p:sp>
        <p:nvSpPr>
          <p:cNvPr id="7" name="מציין מיקום תוכן 2">
            <a:extLst>
              <a:ext uri="{FF2B5EF4-FFF2-40B4-BE49-F238E27FC236}">
                <a16:creationId xmlns:a16="http://schemas.microsoft.com/office/drawing/2014/main" xmlns="" id="{908EE5FD-3790-46CD-9B32-4C3B49A8B8CB}"/>
              </a:ext>
            </a:extLst>
          </p:cNvPr>
          <p:cNvSpPr txBox="1">
            <a:spLocks/>
          </p:cNvSpPr>
          <p:nvPr/>
        </p:nvSpPr>
        <p:spPr>
          <a:xfrm>
            <a:off x="899592" y="3573016"/>
            <a:ext cx="7534639" cy="2938264"/>
          </a:xfrm>
          <a:prstGeom prst="rect">
            <a:avLst/>
          </a:prstGeom>
          <a:solidFill>
            <a:schemeClr val="bg1"/>
          </a:solidFill>
        </p:spPr>
        <p:txBody>
          <a:bodyPr vert="horz" lIns="91440" tIns="45720" rIns="91440" bIns="45720" rtlCol="0">
            <a:normAutofit lnSpcReduction="10000"/>
          </a:bodyPr>
          <a:lstStyle>
            <a:lvl1pPr marL="171450" indent="-171450" algn="r" defTabSz="685800" rtl="1" eaLnBrk="1" latinLnBrk="0" hangingPunct="1">
              <a:lnSpc>
                <a:spcPct val="120000"/>
              </a:lnSpc>
              <a:spcBef>
                <a:spcPts val="750"/>
              </a:spcBef>
              <a:buClr>
                <a:schemeClr val="tx1"/>
              </a:buClr>
              <a:buFont typeface="Arial" panose="020B0604020202020204" pitchFamily="34" charset="0"/>
              <a:buChar char="•"/>
              <a:defRPr sz="1500" kern="1200" cap="all" baseline="0">
                <a:solidFill>
                  <a:schemeClr val="tx1"/>
                </a:solidFill>
                <a:effectLst/>
                <a:latin typeface="+mn-lt"/>
                <a:ea typeface="+mn-ea"/>
                <a:cs typeface="+mn-cs"/>
              </a:defRPr>
            </a:lvl1pPr>
            <a:lvl2pPr marL="514350" indent="-171450" algn="r" defTabSz="685800" rtl="1" eaLnBrk="1" latinLnBrk="0" hangingPunct="1">
              <a:lnSpc>
                <a:spcPct val="120000"/>
              </a:lnSpc>
              <a:spcBef>
                <a:spcPts val="375"/>
              </a:spcBef>
              <a:buClr>
                <a:schemeClr val="tx1"/>
              </a:buClr>
              <a:buFont typeface="Arial" panose="020B0604020202020204" pitchFamily="34" charset="0"/>
              <a:buChar char="•"/>
              <a:defRPr sz="1350" kern="1200" cap="all" baseline="0">
                <a:solidFill>
                  <a:schemeClr val="tx1"/>
                </a:solidFill>
                <a:effectLst/>
                <a:latin typeface="+mn-lt"/>
                <a:ea typeface="+mn-ea"/>
                <a:cs typeface="+mn-cs"/>
              </a:defRPr>
            </a:lvl2pPr>
            <a:lvl3pPr marL="857250" indent="-171450" algn="r" defTabSz="685800" rtl="1" eaLnBrk="1" latinLnBrk="0" hangingPunct="1">
              <a:lnSpc>
                <a:spcPct val="120000"/>
              </a:lnSpc>
              <a:spcBef>
                <a:spcPts val="375"/>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3pPr>
            <a:lvl4pPr marL="12001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4pPr>
            <a:lvl5pPr marL="15430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5pPr>
            <a:lvl6pPr marL="18859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6pPr>
            <a:lvl7pPr marL="22288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7pPr>
            <a:lvl8pPr marL="25717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8pPr>
            <a:lvl9pPr marL="29146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9pPr>
          </a:lstStyle>
          <a:p>
            <a:pPr lvl="1">
              <a:buFont typeface="Wingdings" panose="05000000000000000000" pitchFamily="2" charset="2"/>
              <a:buChar char="q"/>
            </a:pPr>
            <a:r>
              <a:rPr lang="he-IL" sz="2250" dirty="0"/>
              <a:t> 500 - 900 דונם פלפל בלוקי לשוק המקומי בעיקר לחורף שתילות אוגוסט עד דצמבר (סה"כ כ- 50 מגדלים!)  </a:t>
            </a:r>
          </a:p>
          <a:p>
            <a:pPr lvl="1">
              <a:buFont typeface="Wingdings" panose="05000000000000000000" pitchFamily="2" charset="2"/>
              <a:buChar char="q"/>
            </a:pPr>
            <a:r>
              <a:rPr lang="he-IL" sz="2250" dirty="0"/>
              <a:t> כל סוגי בתי צמיחה, רק חלקם סגורים ברשת 50 מש, רובם מזרח-מערב ולא צפון-דרום. שורות בודדות. </a:t>
            </a:r>
            <a:endParaRPr lang="he-IL" sz="2250" b="1" dirty="0">
              <a:solidFill>
                <a:srgbClr val="FF0000"/>
              </a:solidFill>
            </a:endParaRPr>
          </a:p>
          <a:p>
            <a:pPr lvl="1">
              <a:buFont typeface="Wingdings" panose="05000000000000000000" pitchFamily="2" charset="2"/>
              <a:buChar char="q"/>
            </a:pPr>
            <a:r>
              <a:rPr lang="he-IL" sz="2250" dirty="0"/>
              <a:t> שיווק כמעט כל השנה לשוק המקומי אבל פחות בקיץ</a:t>
            </a:r>
          </a:p>
          <a:p>
            <a:pPr lvl="1">
              <a:buFont typeface="Wingdings" panose="05000000000000000000" pitchFamily="2" charset="2"/>
              <a:buChar char="q"/>
            </a:pPr>
            <a:r>
              <a:rPr lang="he-IL" sz="2250" dirty="0"/>
              <a:t> </a:t>
            </a:r>
            <a:r>
              <a:rPr lang="he-IL" sz="2250" b="1" u="sng" dirty="0"/>
              <a:t>נישות</a:t>
            </a:r>
            <a:r>
              <a:rPr lang="he-IL" sz="2250" dirty="0"/>
              <a:t>: פלפל </a:t>
            </a:r>
            <a:r>
              <a:rPr lang="he-IL" sz="2250" dirty="0" err="1"/>
              <a:t>למויו</a:t>
            </a:r>
            <a:r>
              <a:rPr lang="he-IL" sz="2250" dirty="0"/>
              <a:t> (ארוך), בהיר, חריף</a:t>
            </a:r>
          </a:p>
          <a:p>
            <a:pPr lvl="1">
              <a:buFont typeface="Wingdings" panose="05000000000000000000" pitchFamily="2" charset="2"/>
              <a:buChar char="q"/>
            </a:pPr>
            <a:r>
              <a:rPr lang="he-IL" sz="2250" dirty="0"/>
              <a:t> </a:t>
            </a:r>
            <a:r>
              <a:rPr lang="he-IL" sz="2250" b="1" u="sng" dirty="0"/>
              <a:t>חלופות</a:t>
            </a:r>
            <a:r>
              <a:rPr lang="he-IL" sz="2250" dirty="0"/>
              <a:t>: מלפפון, עגבניות, חציל ובננות!</a:t>
            </a:r>
          </a:p>
          <a:p>
            <a:pPr lvl="1">
              <a:buFont typeface="Wingdings" panose="05000000000000000000" pitchFamily="2" charset="2"/>
              <a:buChar char="q"/>
            </a:pPr>
            <a:endParaRPr lang="he-IL" sz="2250" dirty="0"/>
          </a:p>
        </p:txBody>
      </p:sp>
    </p:spTree>
    <p:extLst>
      <p:ext uri="{BB962C8B-B14F-4D97-AF65-F5344CB8AC3E}">
        <p14:creationId xmlns:p14="http://schemas.microsoft.com/office/powerpoint/2010/main" val="260244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down)">
                                      <p:cBhvr>
                                        <p:cTn id="7" dur="5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down)">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wipe(down)">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wipe(down)">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wipe(down)">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wipe(down)">
                                      <p:cBhvr>
                                        <p:cTn id="3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AB20D94F-6AF6-4DCF-969B-97723A722DA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xmlns="" id="{B97ACCB7-16D3-497B-9F4F-74750729697B}"/>
              </a:ext>
            </a:extLst>
          </p:cNvPr>
          <p:cNvSpPr>
            <a:spLocks noGrp="1"/>
          </p:cNvSpPr>
          <p:nvPr>
            <p:ph sz="quarter" idx="13"/>
          </p:nvPr>
        </p:nvSpPr>
        <p:spPr/>
        <p:txBody>
          <a:bodyPr/>
          <a:lstStyle/>
          <a:p>
            <a:endParaRPr lang="he-IL"/>
          </a:p>
        </p:txBody>
      </p:sp>
      <p:pic>
        <p:nvPicPr>
          <p:cNvPr id="4" name="תמונה 3">
            <a:extLst>
              <a:ext uri="{FF2B5EF4-FFF2-40B4-BE49-F238E27FC236}">
                <a16:creationId xmlns:a16="http://schemas.microsoft.com/office/drawing/2014/main" xmlns="" id="{BBE05811-065E-45B3-BFD8-01553F6CB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58" y="0"/>
            <a:ext cx="9106742" cy="6830057"/>
          </a:xfrm>
          <a:prstGeom prst="rect">
            <a:avLst/>
          </a:prstGeom>
        </p:spPr>
      </p:pic>
    </p:spTree>
    <p:extLst>
      <p:ext uri="{BB962C8B-B14F-4D97-AF65-F5344CB8AC3E}">
        <p14:creationId xmlns:p14="http://schemas.microsoft.com/office/powerpoint/2010/main" val="17622677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6" descr="matzeget_2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61" y="-8069"/>
            <a:ext cx="9324975" cy="697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תרשים 2"/>
          <p:cNvGraphicFramePr>
            <a:graphicFrameLocks noGrp="1"/>
          </p:cNvGraphicFramePr>
          <p:nvPr>
            <p:extLst/>
          </p:nvPr>
        </p:nvGraphicFramePr>
        <p:xfrm>
          <a:off x="-75959" y="390645"/>
          <a:ext cx="9295918" cy="60767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תרשים 3"/>
          <p:cNvGraphicFramePr>
            <a:graphicFrameLocks noGrp="1"/>
          </p:cNvGraphicFramePr>
          <p:nvPr>
            <p:extLst/>
          </p:nvPr>
        </p:nvGraphicFramePr>
        <p:xfrm>
          <a:off x="-78787" y="1"/>
          <a:ext cx="9301574" cy="646876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504691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3AB61EC8-6C5C-4E29-B05E-CBC2FB1A8CD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xmlns="" id="{9C70036F-730E-43BF-8F16-D91F774CBC7E}"/>
              </a:ext>
            </a:extLst>
          </p:cNvPr>
          <p:cNvSpPr>
            <a:spLocks noGrp="1"/>
          </p:cNvSpPr>
          <p:nvPr>
            <p:ph sz="quarter" idx="13"/>
          </p:nvPr>
        </p:nvSpPr>
        <p:spPr/>
        <p:txBody>
          <a:bodyPr/>
          <a:lstStyle/>
          <a:p>
            <a:endParaRPr lang="he-IL"/>
          </a:p>
        </p:txBody>
      </p:sp>
      <p:pic>
        <p:nvPicPr>
          <p:cNvPr id="4" name="תמונה 3" descr="DSCF0632.JPG">
            <a:extLst>
              <a:ext uri="{FF2B5EF4-FFF2-40B4-BE49-F238E27FC236}">
                <a16:creationId xmlns:a16="http://schemas.microsoft.com/office/drawing/2014/main" xmlns="" id="{C3B5F817-6BF6-49F6-B12C-E785519F6103}"/>
              </a:ext>
            </a:extLst>
          </p:cNvPr>
          <p:cNvPicPr>
            <a:picLocks noChangeAspect="1"/>
          </p:cNvPicPr>
          <p:nvPr/>
        </p:nvPicPr>
        <p:blipFill>
          <a:blip r:embed="rId2" cstate="screen"/>
          <a:stretch>
            <a:fillRect/>
          </a:stretch>
        </p:blipFill>
        <p:spPr>
          <a:xfrm>
            <a:off x="0" y="0"/>
            <a:ext cx="9144000" cy="6858000"/>
          </a:xfrm>
          <a:prstGeom prst="rect">
            <a:avLst/>
          </a:prstGeom>
        </p:spPr>
      </p:pic>
    </p:spTree>
    <p:extLst>
      <p:ext uri="{BB962C8B-B14F-4D97-AF65-F5344CB8AC3E}">
        <p14:creationId xmlns:p14="http://schemas.microsoft.com/office/powerpoint/2010/main" val="972477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23B6971C-8692-44D1-B11E-ECBD66EACACA}"/>
              </a:ext>
            </a:extLst>
          </p:cNvPr>
          <p:cNvSpPr>
            <a:spLocks noGrp="1"/>
          </p:cNvSpPr>
          <p:nvPr>
            <p:ph type="title"/>
          </p:nvPr>
        </p:nvSpPr>
        <p:spPr>
          <a:xfrm>
            <a:off x="323528" y="392663"/>
            <a:ext cx="8496944" cy="1596177"/>
          </a:xfrm>
        </p:spPr>
        <p:txBody>
          <a:bodyPr>
            <a:noAutofit/>
          </a:bodyPr>
          <a:lstStyle/>
          <a:p>
            <a:r>
              <a:rPr lang="he-IL" sz="6000" b="1" dirty="0">
                <a:solidFill>
                  <a:srgbClr val="FF0000"/>
                </a:solidFill>
              </a:rPr>
              <a:t>האתגר ....גם לחוף כרמל!</a:t>
            </a:r>
            <a:r>
              <a:rPr lang="he-IL" sz="4000" b="1" dirty="0"/>
              <a:t/>
            </a:r>
            <a:br>
              <a:rPr lang="he-IL" sz="4000" b="1" dirty="0"/>
            </a:br>
            <a:r>
              <a:rPr lang="he-IL" sz="4000" b="1" dirty="0"/>
              <a:t>הדברת </a:t>
            </a:r>
            <a:r>
              <a:rPr lang="he-IL" sz="4000" b="1" dirty="0" err="1"/>
              <a:t>תריפס</a:t>
            </a:r>
            <a:r>
              <a:rPr lang="he-IL" sz="4000" b="1" dirty="0"/>
              <a:t> ומניעת הדבקה בווירוס </a:t>
            </a:r>
            <a:r>
              <a:rPr lang="en-US" sz="4000" b="1" dirty="0"/>
              <a:t>TSWV</a:t>
            </a:r>
            <a:endParaRPr lang="he-IL" sz="4000" b="1" dirty="0"/>
          </a:p>
        </p:txBody>
      </p:sp>
      <p:pic>
        <p:nvPicPr>
          <p:cNvPr id="4" name="Picture 9" descr="P1010006">
            <a:extLst>
              <a:ext uri="{FF2B5EF4-FFF2-40B4-BE49-F238E27FC236}">
                <a16:creationId xmlns:a16="http://schemas.microsoft.com/office/drawing/2014/main" xmlns="" id="{8848BDD3-8368-4FA0-AD36-7083266B953C}"/>
              </a:ext>
            </a:extLst>
          </p:cNvPr>
          <p:cNvPicPr>
            <a:picLocks noChangeAspect="1" noChangeArrowheads="1"/>
          </p:cNvPicPr>
          <p:nvPr/>
        </p:nvPicPr>
        <p:blipFill>
          <a:blip r:embed="rId2" cstate="print"/>
          <a:srcRect/>
          <a:stretch>
            <a:fillRect/>
          </a:stretch>
        </p:blipFill>
        <p:spPr bwMode="auto">
          <a:xfrm>
            <a:off x="-108520" y="2167098"/>
            <a:ext cx="3553045" cy="2664296"/>
          </a:xfrm>
          <a:prstGeom prst="rect">
            <a:avLst/>
          </a:prstGeom>
          <a:noFill/>
          <a:ln w="9525">
            <a:noFill/>
            <a:miter lim="800000"/>
            <a:headEnd/>
            <a:tailEnd/>
          </a:ln>
        </p:spPr>
      </p:pic>
      <p:sp>
        <p:nvSpPr>
          <p:cNvPr id="9" name="מציין מיקום תוכן 8">
            <a:extLst>
              <a:ext uri="{FF2B5EF4-FFF2-40B4-BE49-F238E27FC236}">
                <a16:creationId xmlns:a16="http://schemas.microsoft.com/office/drawing/2014/main" xmlns="" id="{89C49545-B2D7-4275-AF2C-7FA16A2A359E}"/>
              </a:ext>
            </a:extLst>
          </p:cNvPr>
          <p:cNvSpPr>
            <a:spLocks noGrp="1"/>
          </p:cNvSpPr>
          <p:nvPr>
            <p:ph sz="quarter" idx="13"/>
          </p:nvPr>
        </p:nvSpPr>
        <p:spPr>
          <a:xfrm>
            <a:off x="3051082" y="2167097"/>
            <a:ext cx="5974432" cy="4298239"/>
          </a:xfrm>
          <a:solidFill>
            <a:schemeClr val="bg1"/>
          </a:solidFill>
        </p:spPr>
        <p:txBody>
          <a:bodyPr>
            <a:normAutofit/>
          </a:bodyPr>
          <a:lstStyle/>
          <a:p>
            <a:pPr>
              <a:buFont typeface="Wingdings" panose="05000000000000000000" pitchFamily="2" charset="2"/>
              <a:buChar char="ü"/>
            </a:pPr>
            <a:r>
              <a:rPr lang="he-IL" sz="2800" b="1" dirty="0"/>
              <a:t>רשתות 75 מש</a:t>
            </a:r>
          </a:p>
          <a:p>
            <a:pPr>
              <a:buFont typeface="Wingdings" panose="05000000000000000000" pitchFamily="2" charset="2"/>
              <a:buChar char="ü"/>
            </a:pPr>
            <a:r>
              <a:rPr lang="he-IL" sz="2800" b="1" dirty="0"/>
              <a:t>ערפול חומר דוחה חרקים (עדן שיליד)</a:t>
            </a:r>
          </a:p>
          <a:p>
            <a:pPr>
              <a:buFont typeface="Wingdings" panose="05000000000000000000" pitchFamily="2" charset="2"/>
              <a:buChar char="ü"/>
            </a:pPr>
            <a:r>
              <a:rPr lang="he-IL" sz="2800" b="1" dirty="0"/>
              <a:t>איטום גגות ודפנות בפוליאתילן</a:t>
            </a:r>
          </a:p>
          <a:p>
            <a:pPr>
              <a:buFont typeface="Wingdings" panose="05000000000000000000" pitchFamily="2" charset="2"/>
              <a:buChar char="ü"/>
            </a:pPr>
            <a:r>
              <a:rPr lang="he-IL" sz="2800" b="1" dirty="0"/>
              <a:t>שיטות לביסוס </a:t>
            </a:r>
            <a:r>
              <a:rPr lang="he-IL" sz="2800" b="1" dirty="0" err="1"/>
              <a:t>אוייבים</a:t>
            </a:r>
            <a:r>
              <a:rPr lang="he-IL" sz="2800" b="1" dirty="0"/>
              <a:t> </a:t>
            </a:r>
            <a:r>
              <a:rPr lang="he-IL" sz="2800" b="1" dirty="0" err="1"/>
              <a:t>טבעים</a:t>
            </a:r>
            <a:endParaRPr lang="he-IL" sz="2800" b="1" dirty="0"/>
          </a:p>
          <a:p>
            <a:pPr>
              <a:buFont typeface="Wingdings" panose="05000000000000000000" pitchFamily="2" charset="2"/>
              <a:buChar char="ü"/>
            </a:pPr>
            <a:r>
              <a:rPr lang="he-IL" sz="2800" b="1" dirty="0"/>
              <a:t>איתור עמידות לתכשירי הדברה</a:t>
            </a:r>
          </a:p>
          <a:p>
            <a:pPr>
              <a:buFont typeface="Wingdings" panose="05000000000000000000" pitchFamily="2" charset="2"/>
              <a:buChar char="ü"/>
            </a:pPr>
            <a:r>
              <a:rPr lang="he-IL" sz="2800" b="1" dirty="0"/>
              <a:t>מועדי שתילה: ינואר או מאי!</a:t>
            </a:r>
          </a:p>
          <a:p>
            <a:pPr>
              <a:buFont typeface="Wingdings" panose="05000000000000000000" pitchFamily="2" charset="2"/>
              <a:buChar char="ü"/>
            </a:pPr>
            <a:r>
              <a:rPr lang="he-IL" sz="2800" b="1" dirty="0" err="1">
                <a:solidFill>
                  <a:srgbClr val="FF0000"/>
                </a:solidFill>
              </a:rPr>
              <a:t>סניטיציה</a:t>
            </a:r>
            <a:r>
              <a:rPr lang="he-IL" sz="2800" b="1" dirty="0">
                <a:solidFill>
                  <a:srgbClr val="FF0000"/>
                </a:solidFill>
              </a:rPr>
              <a:t> משקית ואזורית – חיץ!</a:t>
            </a:r>
          </a:p>
        </p:txBody>
      </p:sp>
      <p:pic>
        <p:nvPicPr>
          <p:cNvPr id="5" name="Picture 6" descr="P1010009">
            <a:extLst>
              <a:ext uri="{FF2B5EF4-FFF2-40B4-BE49-F238E27FC236}">
                <a16:creationId xmlns:a16="http://schemas.microsoft.com/office/drawing/2014/main" xmlns="" id="{CAB798B0-E1D5-4029-8A4A-FE9ABF40FD80}"/>
              </a:ext>
            </a:extLst>
          </p:cNvPr>
          <p:cNvPicPr>
            <a:picLocks noChangeAspect="1" noChangeArrowheads="1"/>
          </p:cNvPicPr>
          <p:nvPr/>
        </p:nvPicPr>
        <p:blipFill>
          <a:blip r:embed="rId3" cstate="print"/>
          <a:srcRect/>
          <a:stretch>
            <a:fillRect/>
          </a:stretch>
        </p:blipFill>
        <p:spPr bwMode="auto">
          <a:xfrm>
            <a:off x="467544" y="4365104"/>
            <a:ext cx="3188178" cy="2391756"/>
          </a:xfrm>
          <a:prstGeom prst="rect">
            <a:avLst/>
          </a:prstGeom>
          <a:noFill/>
          <a:ln w="9525">
            <a:noFill/>
            <a:miter lim="800000"/>
            <a:headEnd/>
            <a:tailEnd/>
          </a:ln>
        </p:spPr>
      </p:pic>
    </p:spTree>
    <p:extLst>
      <p:ext uri="{BB962C8B-B14F-4D97-AF65-F5344CB8AC3E}">
        <p14:creationId xmlns:p14="http://schemas.microsoft.com/office/powerpoint/2010/main" val="415920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xmlns="" id="{D5D01C9A-8ACE-4CB4-9FF4-5B95872CFCBB}"/>
              </a:ext>
            </a:extLst>
          </p:cNvPr>
          <p:cNvSpPr txBox="1">
            <a:spLocks/>
          </p:cNvSpPr>
          <p:nvPr/>
        </p:nvSpPr>
        <p:spPr>
          <a:xfrm>
            <a:off x="-324544" y="332656"/>
            <a:ext cx="9314936" cy="2880320"/>
          </a:xfrm>
          <a:prstGeom prst="rect">
            <a:avLst/>
          </a:prstGeom>
        </p:spPr>
        <p:txBody>
          <a:bodyPr vert="horz" lIns="91440" tIns="45720" rIns="91440" bIns="45720" rtlCol="0" anchor="ctr">
            <a:normAutofit fontScale="70000" lnSpcReduction="20000"/>
          </a:bodyPr>
          <a:lstStyle>
            <a:lvl1pPr algn="ctr" defTabSz="685800" rtl="1" eaLnBrk="1" latinLnBrk="0" hangingPunct="1">
              <a:lnSpc>
                <a:spcPct val="90000"/>
              </a:lnSpc>
              <a:spcBef>
                <a:spcPct val="0"/>
              </a:spcBef>
              <a:buNone/>
              <a:defRPr sz="2700" kern="1200" cap="all" baseline="0">
                <a:solidFill>
                  <a:schemeClr val="tx1"/>
                </a:solidFill>
                <a:effectLst/>
                <a:latin typeface="+mj-lt"/>
                <a:ea typeface="+mj-ea"/>
                <a:cs typeface="+mj-cs"/>
              </a:defRPr>
            </a:lvl1pPr>
          </a:lstStyle>
          <a:p>
            <a:pPr algn="r"/>
            <a:r>
              <a:rPr lang="he-IL" sz="4000" b="1" dirty="0"/>
              <a:t>                       "האחות המוסתרת"</a:t>
            </a:r>
          </a:p>
          <a:p>
            <a:pPr algn="r"/>
            <a:r>
              <a:rPr lang="he-IL" sz="4000" b="1" dirty="0"/>
              <a:t> </a:t>
            </a:r>
            <a:br>
              <a:rPr lang="he-IL" sz="4000" b="1" dirty="0"/>
            </a:br>
            <a:r>
              <a:rPr lang="he-IL" sz="4000" b="1" dirty="0"/>
              <a:t>      </a:t>
            </a:r>
            <a:r>
              <a:rPr lang="he-IL" sz="4800" b="1" dirty="0">
                <a:solidFill>
                  <a:srgbClr val="0070C0"/>
                </a:solidFill>
                <a:effectLst>
                  <a:outerShdw blurRad="38100" dist="38100" dir="2700000" algn="tl">
                    <a:srgbClr val="000000">
                      <a:alpha val="43137"/>
                    </a:srgbClr>
                  </a:outerShdw>
                </a:effectLst>
              </a:rPr>
              <a:t>מרכז הארץ – מאשקלון ועד חדרה</a:t>
            </a:r>
          </a:p>
          <a:p>
            <a:pPr algn="r"/>
            <a:r>
              <a:rPr lang="he-IL" sz="3800" b="1" dirty="0">
                <a:solidFill>
                  <a:srgbClr val="0070C0"/>
                </a:solidFill>
                <a:effectLst>
                  <a:outerShdw blurRad="38100" dist="38100" dir="2700000" algn="tl">
                    <a:srgbClr val="000000">
                      <a:alpha val="43137"/>
                    </a:srgbClr>
                  </a:outerShdw>
                </a:effectLst>
              </a:rPr>
              <a:t>        (גבעתי, זכריה, פדיה, בני עטרות, צופית,                                                                                    	      גן שמרון, אחיטוב, ועוד </a:t>
            </a:r>
            <a:r>
              <a:rPr lang="he-IL" sz="3800" b="1" dirty="0" err="1">
                <a:solidFill>
                  <a:srgbClr val="0070C0"/>
                </a:solidFill>
                <a:effectLst>
                  <a:outerShdw blurRad="38100" dist="38100" dir="2700000" algn="tl">
                    <a:srgbClr val="000000">
                      <a:alpha val="43137"/>
                    </a:srgbClr>
                  </a:outerShdw>
                </a:effectLst>
              </a:rPr>
              <a:t>ועוד</a:t>
            </a:r>
            <a:r>
              <a:rPr lang="he-IL" sz="3800" b="1" dirty="0">
                <a:solidFill>
                  <a:srgbClr val="0070C0"/>
                </a:solidFill>
                <a:effectLst>
                  <a:outerShdw blurRad="38100" dist="38100" dir="2700000" algn="tl">
                    <a:srgbClr val="000000">
                      <a:alpha val="43137"/>
                    </a:srgbClr>
                  </a:outerShdw>
                </a:effectLst>
              </a:rPr>
              <a:t> ועוד)</a:t>
            </a:r>
            <a:r>
              <a:rPr lang="he-IL" sz="4800" b="1" dirty="0">
                <a:solidFill>
                  <a:srgbClr val="0070C0"/>
                </a:solidFill>
                <a:effectLst>
                  <a:outerShdw blurRad="38100" dist="38100" dir="2700000" algn="tl">
                    <a:srgbClr val="000000">
                      <a:alpha val="43137"/>
                    </a:srgbClr>
                  </a:outerShdw>
                </a:effectLst>
              </a:rPr>
              <a:t/>
            </a:r>
            <a:br>
              <a:rPr lang="he-IL" sz="4800" b="1" dirty="0">
                <a:solidFill>
                  <a:srgbClr val="0070C0"/>
                </a:solidFill>
                <a:effectLst>
                  <a:outerShdw blurRad="38100" dist="38100" dir="2700000" algn="tl">
                    <a:srgbClr val="000000">
                      <a:alpha val="43137"/>
                    </a:srgbClr>
                  </a:outerShdw>
                </a:effectLst>
              </a:rPr>
            </a:br>
            <a:r>
              <a:rPr lang="he-IL" sz="4800" b="1" dirty="0">
                <a:solidFill>
                  <a:srgbClr val="0070C0"/>
                </a:solidFill>
                <a:effectLst>
                  <a:outerShdw blurRad="38100" dist="38100" dir="2700000" algn="tl">
                    <a:srgbClr val="000000">
                      <a:alpha val="43137"/>
                    </a:srgbClr>
                  </a:outerShdw>
                </a:effectLst>
              </a:rPr>
              <a:t/>
            </a:r>
            <a:br>
              <a:rPr lang="he-IL" sz="4800" b="1" dirty="0">
                <a:solidFill>
                  <a:srgbClr val="0070C0"/>
                </a:solidFill>
                <a:effectLst>
                  <a:outerShdw blurRad="38100" dist="38100" dir="2700000" algn="tl">
                    <a:srgbClr val="000000">
                      <a:alpha val="43137"/>
                    </a:srgbClr>
                  </a:outerShdw>
                </a:effectLst>
              </a:rPr>
            </a:br>
            <a:r>
              <a:rPr lang="he-IL" sz="4800" b="1" dirty="0">
                <a:solidFill>
                  <a:srgbClr val="0070C0"/>
                </a:solidFill>
                <a:effectLst>
                  <a:outerShdw blurRad="38100" dist="38100" dir="2700000" algn="tl">
                    <a:srgbClr val="000000">
                      <a:alpha val="43137"/>
                    </a:srgbClr>
                  </a:outerShdw>
                </a:effectLst>
              </a:rPr>
              <a:t> 	</a:t>
            </a:r>
            <a:r>
              <a:rPr lang="he-IL" sz="3800" b="1" dirty="0">
                <a:solidFill>
                  <a:srgbClr val="FF0000"/>
                </a:solidFill>
                <a:effectLst>
                  <a:outerShdw blurRad="38100" dist="38100" dir="2700000" algn="tl">
                    <a:srgbClr val="000000">
                      <a:alpha val="43137"/>
                    </a:srgbClr>
                  </a:outerShdw>
                </a:effectLst>
              </a:rPr>
              <a:t>עונת גידול... אביב, קיץ וסתיו לשוק המקומי </a:t>
            </a:r>
            <a:br>
              <a:rPr lang="he-IL" sz="3800" b="1" dirty="0">
                <a:solidFill>
                  <a:srgbClr val="FF0000"/>
                </a:solidFill>
                <a:effectLst>
                  <a:outerShdw blurRad="38100" dist="38100" dir="2700000" algn="tl">
                    <a:srgbClr val="000000">
                      <a:alpha val="43137"/>
                    </a:srgbClr>
                  </a:outerShdw>
                </a:effectLst>
              </a:rPr>
            </a:br>
            <a:endParaRPr lang="he-IL" sz="4000" b="1" dirty="0">
              <a:solidFill>
                <a:srgbClr val="FF0000"/>
              </a:solidFill>
              <a:effectLst>
                <a:outerShdw blurRad="38100" dist="38100" dir="2700000" algn="tl">
                  <a:srgbClr val="000000">
                    <a:alpha val="43137"/>
                  </a:srgbClr>
                </a:outerShdw>
              </a:effectLst>
            </a:endParaRPr>
          </a:p>
        </p:txBody>
      </p:sp>
      <p:pic>
        <p:nvPicPr>
          <p:cNvPr id="7" name="Picture 2" descr="ישראל – מבנה פיזי, נחלים, חלוקה לאזורים וקו פרשת המים">
            <a:extLst>
              <a:ext uri="{FF2B5EF4-FFF2-40B4-BE49-F238E27FC236}">
                <a16:creationId xmlns:a16="http://schemas.microsoft.com/office/drawing/2014/main" xmlns="" id="{A74D9B68-42D8-4614-8134-202BAD2F0281}"/>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l="2168" t="11628" r="34025" b="47675"/>
          <a:stretch/>
        </p:blipFill>
        <p:spPr bwMode="auto">
          <a:xfrm>
            <a:off x="0" y="24958"/>
            <a:ext cx="2123728" cy="3659786"/>
          </a:xfrm>
          <a:prstGeom prst="rect">
            <a:avLst/>
          </a:prstGeom>
          <a:noFill/>
          <a:extLst>
            <a:ext uri="{909E8E84-426E-40DD-AFC4-6F175D3DCCD1}">
              <a14:hiddenFill xmlns:a14="http://schemas.microsoft.com/office/drawing/2010/main">
                <a:solidFill>
                  <a:srgbClr val="FFFFFF"/>
                </a:solidFill>
              </a14:hiddenFill>
            </a:ext>
          </a:extLst>
        </p:spPr>
      </p:pic>
      <p:sp>
        <p:nvSpPr>
          <p:cNvPr id="8" name="Oval 10">
            <a:extLst>
              <a:ext uri="{FF2B5EF4-FFF2-40B4-BE49-F238E27FC236}">
                <a16:creationId xmlns:a16="http://schemas.microsoft.com/office/drawing/2014/main" xmlns="" id="{0A6A240B-4B46-4FF4-93B7-DC316781AF6E}"/>
              </a:ext>
            </a:extLst>
          </p:cNvPr>
          <p:cNvSpPr/>
          <p:nvPr/>
        </p:nvSpPr>
        <p:spPr>
          <a:xfrm rot="2695583">
            <a:off x="721202" y="2818444"/>
            <a:ext cx="178817" cy="1755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9" name="Oval 10">
            <a:extLst>
              <a:ext uri="{FF2B5EF4-FFF2-40B4-BE49-F238E27FC236}">
                <a16:creationId xmlns:a16="http://schemas.microsoft.com/office/drawing/2014/main" xmlns="" id="{EE647CE2-8382-414F-BCCA-CF1BB84416F3}"/>
              </a:ext>
            </a:extLst>
          </p:cNvPr>
          <p:cNvSpPr/>
          <p:nvPr/>
        </p:nvSpPr>
        <p:spPr>
          <a:xfrm rot="2695583">
            <a:off x="862017" y="2575619"/>
            <a:ext cx="178817" cy="1755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0" name="Oval 10">
            <a:extLst>
              <a:ext uri="{FF2B5EF4-FFF2-40B4-BE49-F238E27FC236}">
                <a16:creationId xmlns:a16="http://schemas.microsoft.com/office/drawing/2014/main" xmlns="" id="{ABD5F45B-0222-4B64-B2C8-AACCB7E56E6E}"/>
              </a:ext>
            </a:extLst>
          </p:cNvPr>
          <p:cNvSpPr/>
          <p:nvPr/>
        </p:nvSpPr>
        <p:spPr>
          <a:xfrm rot="2695583">
            <a:off x="1002831" y="2332793"/>
            <a:ext cx="178817" cy="1755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1" name="Oval 10">
            <a:extLst>
              <a:ext uri="{FF2B5EF4-FFF2-40B4-BE49-F238E27FC236}">
                <a16:creationId xmlns:a16="http://schemas.microsoft.com/office/drawing/2014/main" xmlns="" id="{14FF6261-E086-4D04-AC63-67F43C42E476}"/>
              </a:ext>
            </a:extLst>
          </p:cNvPr>
          <p:cNvSpPr/>
          <p:nvPr/>
        </p:nvSpPr>
        <p:spPr>
          <a:xfrm rot="2695583">
            <a:off x="1102794" y="2101230"/>
            <a:ext cx="178817" cy="1755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2" name="Oval 10">
            <a:extLst>
              <a:ext uri="{FF2B5EF4-FFF2-40B4-BE49-F238E27FC236}">
                <a16:creationId xmlns:a16="http://schemas.microsoft.com/office/drawing/2014/main" xmlns="" id="{80A501EC-3CAE-463E-A06B-03CA59A32B66}"/>
              </a:ext>
            </a:extLst>
          </p:cNvPr>
          <p:cNvSpPr/>
          <p:nvPr/>
        </p:nvSpPr>
        <p:spPr>
          <a:xfrm rot="2695583">
            <a:off x="1202758" y="1897611"/>
            <a:ext cx="178817" cy="1755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3" name="Oval 10">
            <a:extLst>
              <a:ext uri="{FF2B5EF4-FFF2-40B4-BE49-F238E27FC236}">
                <a16:creationId xmlns:a16="http://schemas.microsoft.com/office/drawing/2014/main" xmlns="" id="{7F8700EB-3DAC-4073-8769-30980EC0ADCC}"/>
              </a:ext>
            </a:extLst>
          </p:cNvPr>
          <p:cNvSpPr/>
          <p:nvPr/>
        </p:nvSpPr>
        <p:spPr>
          <a:xfrm rot="2695583">
            <a:off x="1248855" y="1540374"/>
            <a:ext cx="178817" cy="1755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4" name="מציין מיקום תוכן 2">
            <a:extLst>
              <a:ext uri="{FF2B5EF4-FFF2-40B4-BE49-F238E27FC236}">
                <a16:creationId xmlns:a16="http://schemas.microsoft.com/office/drawing/2014/main" xmlns="" id="{9C6658BC-8A39-4C73-A14A-E3E076D0EF45}"/>
              </a:ext>
            </a:extLst>
          </p:cNvPr>
          <p:cNvSpPr txBox="1">
            <a:spLocks/>
          </p:cNvSpPr>
          <p:nvPr/>
        </p:nvSpPr>
        <p:spPr>
          <a:xfrm>
            <a:off x="323528" y="3869974"/>
            <a:ext cx="8503277" cy="2367338"/>
          </a:xfrm>
          <a:prstGeom prst="rect">
            <a:avLst/>
          </a:prstGeom>
          <a:solidFill>
            <a:schemeClr val="bg1"/>
          </a:solidFill>
        </p:spPr>
        <p:txBody>
          <a:bodyPr vert="horz" lIns="91440" tIns="45720" rIns="91440" bIns="45720" rtlCol="0">
            <a:noAutofit/>
          </a:bodyPr>
          <a:lstStyle>
            <a:lvl1pPr marL="171450" indent="-171450" algn="r" defTabSz="685800" rtl="1" eaLnBrk="1" latinLnBrk="0" hangingPunct="1">
              <a:lnSpc>
                <a:spcPct val="120000"/>
              </a:lnSpc>
              <a:spcBef>
                <a:spcPts val="750"/>
              </a:spcBef>
              <a:buClr>
                <a:schemeClr val="tx1"/>
              </a:buClr>
              <a:buFont typeface="Arial" panose="020B0604020202020204" pitchFamily="34" charset="0"/>
              <a:buChar char="•"/>
              <a:defRPr sz="1500" kern="1200" cap="all" baseline="0">
                <a:solidFill>
                  <a:schemeClr val="tx1"/>
                </a:solidFill>
                <a:effectLst/>
                <a:latin typeface="+mn-lt"/>
                <a:ea typeface="+mn-ea"/>
                <a:cs typeface="+mn-cs"/>
              </a:defRPr>
            </a:lvl1pPr>
            <a:lvl2pPr marL="514350" indent="-171450" algn="r" defTabSz="685800" rtl="1" eaLnBrk="1" latinLnBrk="0" hangingPunct="1">
              <a:lnSpc>
                <a:spcPct val="120000"/>
              </a:lnSpc>
              <a:spcBef>
                <a:spcPts val="375"/>
              </a:spcBef>
              <a:buClr>
                <a:schemeClr val="tx1"/>
              </a:buClr>
              <a:buFont typeface="Arial" panose="020B0604020202020204" pitchFamily="34" charset="0"/>
              <a:buChar char="•"/>
              <a:defRPr sz="1350" kern="1200" cap="all" baseline="0">
                <a:solidFill>
                  <a:schemeClr val="tx1"/>
                </a:solidFill>
                <a:effectLst/>
                <a:latin typeface="+mn-lt"/>
                <a:ea typeface="+mn-ea"/>
                <a:cs typeface="+mn-cs"/>
              </a:defRPr>
            </a:lvl2pPr>
            <a:lvl3pPr marL="857250" indent="-171450" algn="r" defTabSz="685800" rtl="1" eaLnBrk="1" latinLnBrk="0" hangingPunct="1">
              <a:lnSpc>
                <a:spcPct val="120000"/>
              </a:lnSpc>
              <a:spcBef>
                <a:spcPts val="375"/>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3pPr>
            <a:lvl4pPr marL="12001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4pPr>
            <a:lvl5pPr marL="15430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5pPr>
            <a:lvl6pPr marL="18859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6pPr>
            <a:lvl7pPr marL="22288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7pPr>
            <a:lvl8pPr marL="25717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8pPr>
            <a:lvl9pPr marL="29146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9pPr>
          </a:lstStyle>
          <a:p>
            <a:pPr lvl="1">
              <a:buFont typeface="Wingdings" panose="05000000000000000000" pitchFamily="2" charset="2"/>
              <a:buChar char="q"/>
            </a:pPr>
            <a:r>
              <a:rPr lang="he-IL" sz="2800" b="1" dirty="0"/>
              <a:t> אין מידע אמין, לא לגבי דונמים ולא מספר המגדלים! לפי הרשומות ... 2000 דונם ו- 200 מגדלים! </a:t>
            </a:r>
          </a:p>
          <a:p>
            <a:pPr lvl="1">
              <a:buFont typeface="Wingdings" panose="05000000000000000000" pitchFamily="2" charset="2"/>
              <a:buChar char="q"/>
            </a:pPr>
            <a:r>
              <a:rPr lang="he-IL" sz="2800" b="1" dirty="0"/>
              <a:t> יש כל סוגי בתי צמיחה, בתי רשת וגם שטח פתוח</a:t>
            </a:r>
          </a:p>
          <a:p>
            <a:pPr lvl="1">
              <a:buFont typeface="Wingdings" panose="05000000000000000000" pitchFamily="2" charset="2"/>
              <a:buChar char="q"/>
            </a:pPr>
            <a:r>
              <a:rPr lang="he-IL" sz="2800" b="1" dirty="0">
                <a:solidFill>
                  <a:srgbClr val="FF0000"/>
                </a:solidFill>
              </a:rPr>
              <a:t> פעם היה יצוא אורגני, פלפל עם חימום חורף....</a:t>
            </a:r>
          </a:p>
        </p:txBody>
      </p:sp>
    </p:spTree>
    <p:extLst>
      <p:ext uri="{BB962C8B-B14F-4D97-AF65-F5344CB8AC3E}">
        <p14:creationId xmlns:p14="http://schemas.microsoft.com/office/powerpoint/2010/main" val="138967389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bg/>
                                          </p:spTgt>
                                        </p:tgtEl>
                                        <p:attrNameLst>
                                          <p:attrName>style.visibility</p:attrName>
                                        </p:attrNameLst>
                                      </p:cBhvr>
                                      <p:to>
                                        <p:strVal val="visible"/>
                                      </p:to>
                                    </p:set>
                                    <p:animEffect transition="in" filter="wipe(down)">
                                      <p:cBhvr>
                                        <p:cTn id="7" dur="500"/>
                                        <p:tgtEl>
                                          <p:spTgt spid="14">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wipe(down)">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wipe(down)">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wipe(down)">
                                      <p:cBhvr>
                                        <p:cTn id="22"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2"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logo%20m">
            <a:extLst>
              <a:ext uri="{FF2B5EF4-FFF2-40B4-BE49-F238E27FC236}">
                <a16:creationId xmlns:a16="http://schemas.microsoft.com/office/drawing/2014/main" xmlns="" id="{04DD26E4-C3D4-4F2D-9913-E69F384A4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5113" y="0"/>
            <a:ext cx="1258887"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descr="vegetable%20logo">
            <a:extLst>
              <a:ext uri="{FF2B5EF4-FFF2-40B4-BE49-F238E27FC236}">
                <a16:creationId xmlns:a16="http://schemas.microsoft.com/office/drawing/2014/main" xmlns="" id="{92F6C986-2E0D-40BC-BFD2-AEDEB08AC2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87438"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00" name="Rectangle 4">
            <a:extLst>
              <a:ext uri="{FF2B5EF4-FFF2-40B4-BE49-F238E27FC236}">
                <a16:creationId xmlns:a16="http://schemas.microsoft.com/office/drawing/2014/main" xmlns="" id="{0C081D64-D39E-4ADC-BF6C-C37DCE36D16D}"/>
              </a:ext>
            </a:extLst>
          </p:cNvPr>
          <p:cNvSpPr>
            <a:spLocks noGrp="1" noChangeArrowheads="1"/>
          </p:cNvSpPr>
          <p:nvPr>
            <p:ph type="ctrTitle"/>
          </p:nvPr>
        </p:nvSpPr>
        <p:spPr>
          <a:xfrm>
            <a:off x="611188" y="323850"/>
            <a:ext cx="7786687" cy="892175"/>
          </a:xfrm>
        </p:spPr>
        <p:txBody>
          <a:bodyPr>
            <a:normAutofit fontScale="90000"/>
          </a:bodyPr>
          <a:lstStyle/>
          <a:p>
            <a:pPr eaLnBrk="1" hangingPunct="1">
              <a:defRPr/>
            </a:pPr>
            <a:r>
              <a:rPr lang="he-IL" altLang="he-IL" sz="3000" dirty="0"/>
              <a:t>שוק מקומי פלפל חריף עונות 2013/14 - 2016/17 </a:t>
            </a:r>
            <a:br>
              <a:rPr lang="he-IL" altLang="he-IL" sz="3000" dirty="0"/>
            </a:br>
            <a:r>
              <a:rPr lang="he-IL" altLang="he-IL" sz="3000" dirty="0"/>
              <a:t>לפי אזור (טון )</a:t>
            </a:r>
            <a:endParaRPr lang="en-US" altLang="he-IL" sz="3000" dirty="0"/>
          </a:p>
        </p:txBody>
      </p:sp>
      <p:pic>
        <p:nvPicPr>
          <p:cNvPr id="27653" name="תמונה 1">
            <a:extLst>
              <a:ext uri="{FF2B5EF4-FFF2-40B4-BE49-F238E27FC236}">
                <a16:creationId xmlns:a16="http://schemas.microsoft.com/office/drawing/2014/main" xmlns="" id="{AD750B71-C89B-4145-9083-6D9FC099C85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6875" y="1230313"/>
            <a:ext cx="8101013" cy="508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תמונה 2">
            <a:extLst>
              <a:ext uri="{FF2B5EF4-FFF2-40B4-BE49-F238E27FC236}">
                <a16:creationId xmlns:a16="http://schemas.microsoft.com/office/drawing/2014/main" xmlns="" id="{67C6A28B-8125-4477-B2B2-0E0FC9C8802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62263" y="6418263"/>
            <a:ext cx="3959225"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7975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1">
            <a:extLst>
              <a:ext uri="{FF2B5EF4-FFF2-40B4-BE49-F238E27FC236}">
                <a16:creationId xmlns:a16="http://schemas.microsoft.com/office/drawing/2014/main" xmlns="" id="{880891DD-6E37-42AF-9478-6EBF8A4CCCC8}"/>
              </a:ext>
            </a:extLst>
          </p:cNvPr>
          <p:cNvSpPr txBox="1">
            <a:spLocks/>
          </p:cNvSpPr>
          <p:nvPr/>
        </p:nvSpPr>
        <p:spPr>
          <a:xfrm>
            <a:off x="1835696" y="476672"/>
            <a:ext cx="9314936" cy="2880320"/>
          </a:xfrm>
          <a:prstGeom prst="rect">
            <a:avLst/>
          </a:prstGeom>
        </p:spPr>
        <p:txBody>
          <a:bodyPr vert="horz" lIns="91440" tIns="45720" rIns="91440" bIns="45720" rtlCol="0" anchor="ctr">
            <a:normAutofit fontScale="92500" lnSpcReduction="20000"/>
          </a:bodyPr>
          <a:lstStyle>
            <a:lvl1pPr algn="ctr" defTabSz="685800" rtl="1" eaLnBrk="1" latinLnBrk="0" hangingPunct="1">
              <a:lnSpc>
                <a:spcPct val="90000"/>
              </a:lnSpc>
              <a:spcBef>
                <a:spcPct val="0"/>
              </a:spcBef>
              <a:buNone/>
              <a:defRPr sz="2700" kern="1200" cap="all" baseline="0">
                <a:solidFill>
                  <a:schemeClr val="tx1"/>
                </a:solidFill>
                <a:effectLst/>
                <a:latin typeface="+mj-lt"/>
                <a:ea typeface="+mj-ea"/>
                <a:cs typeface="+mj-cs"/>
              </a:defRPr>
            </a:lvl1pPr>
          </a:lstStyle>
          <a:p>
            <a:pPr algn="r"/>
            <a:r>
              <a:rPr lang="he-IL" sz="4000" b="1" dirty="0"/>
              <a:t>                       יש במשפחה גם "תינוקת חדשה"</a:t>
            </a:r>
          </a:p>
          <a:p>
            <a:pPr algn="r"/>
            <a:r>
              <a:rPr lang="he-IL" sz="4000" b="1" dirty="0"/>
              <a:t/>
            </a:r>
            <a:br>
              <a:rPr lang="he-IL" sz="4000" b="1" dirty="0"/>
            </a:br>
            <a:r>
              <a:rPr lang="he-IL" sz="4000" b="1" dirty="0"/>
              <a:t>                                </a:t>
            </a:r>
            <a:r>
              <a:rPr lang="he-IL" sz="4800" b="1" dirty="0">
                <a:solidFill>
                  <a:srgbClr val="FF0000"/>
                </a:solidFill>
                <a:effectLst>
                  <a:outerShdw blurRad="38100" dist="38100" dir="2700000" algn="tl">
                    <a:srgbClr val="000000">
                      <a:alpha val="43137"/>
                    </a:srgbClr>
                  </a:outerShdw>
                </a:effectLst>
              </a:rPr>
              <a:t>גידול נישה: </a:t>
            </a:r>
            <a:r>
              <a:rPr lang="he-IL" sz="4800" b="1" dirty="0" err="1">
                <a:solidFill>
                  <a:srgbClr val="FF0000"/>
                </a:solidFill>
                <a:effectLst>
                  <a:outerShdw blurRad="38100" dist="38100" dir="2700000" algn="tl">
                    <a:srgbClr val="000000">
                      <a:alpha val="43137"/>
                    </a:srgbClr>
                  </a:outerShdw>
                </a:effectLst>
              </a:rPr>
              <a:t>סוויטביט</a:t>
            </a:r>
            <a:endParaRPr lang="he-IL" sz="4800" b="1" dirty="0">
              <a:solidFill>
                <a:srgbClr val="0070C0"/>
              </a:solidFill>
              <a:effectLst>
                <a:outerShdw blurRad="38100" dist="38100" dir="2700000" algn="tl">
                  <a:srgbClr val="000000">
                    <a:alpha val="43137"/>
                  </a:srgbClr>
                </a:outerShdw>
              </a:effectLst>
            </a:endParaRPr>
          </a:p>
          <a:p>
            <a:pPr algn="r"/>
            <a:r>
              <a:rPr lang="he-IL" sz="3800" b="1" dirty="0">
                <a:solidFill>
                  <a:srgbClr val="0070C0"/>
                </a:solidFill>
                <a:effectLst>
                  <a:outerShdw blurRad="38100" dist="38100" dir="2700000" algn="tl">
                    <a:srgbClr val="000000">
                      <a:alpha val="43137"/>
                    </a:srgbClr>
                  </a:outerShdw>
                </a:effectLst>
              </a:rPr>
              <a:t>        </a:t>
            </a:r>
            <a:r>
              <a:rPr lang="he-IL" sz="4800" b="1" dirty="0">
                <a:solidFill>
                  <a:srgbClr val="0070C0"/>
                </a:solidFill>
                <a:effectLst>
                  <a:outerShdw blurRad="38100" dist="38100" dir="2700000" algn="tl">
                    <a:srgbClr val="000000">
                      <a:alpha val="43137"/>
                    </a:srgbClr>
                  </a:outerShdw>
                </a:effectLst>
              </a:rPr>
              <a:t/>
            </a:r>
            <a:br>
              <a:rPr lang="he-IL" sz="4800" b="1" dirty="0">
                <a:solidFill>
                  <a:srgbClr val="0070C0"/>
                </a:solidFill>
                <a:effectLst>
                  <a:outerShdw blurRad="38100" dist="38100" dir="2700000" algn="tl">
                    <a:srgbClr val="000000">
                      <a:alpha val="43137"/>
                    </a:srgbClr>
                  </a:outerShdw>
                </a:effectLst>
              </a:rPr>
            </a:br>
            <a:r>
              <a:rPr lang="he-IL" sz="4800" b="1" dirty="0">
                <a:solidFill>
                  <a:srgbClr val="0070C0"/>
                </a:solidFill>
                <a:effectLst>
                  <a:outerShdw blurRad="38100" dist="38100" dir="2700000" algn="tl">
                    <a:srgbClr val="000000">
                      <a:alpha val="43137"/>
                    </a:srgbClr>
                  </a:outerShdw>
                </a:effectLst>
              </a:rPr>
              <a:t> 					</a:t>
            </a:r>
            <a:r>
              <a:rPr lang="he-IL" sz="3800" b="1" dirty="0">
                <a:solidFill>
                  <a:srgbClr val="FF0000"/>
                </a:solidFill>
                <a:effectLst>
                  <a:outerShdw blurRad="38100" dist="38100" dir="2700000" algn="tl">
                    <a:srgbClr val="000000">
                      <a:alpha val="43137"/>
                    </a:srgbClr>
                  </a:outerShdw>
                </a:effectLst>
              </a:rPr>
              <a:t/>
            </a:r>
            <a:br>
              <a:rPr lang="he-IL" sz="3800" b="1" dirty="0">
                <a:solidFill>
                  <a:srgbClr val="FF0000"/>
                </a:solidFill>
                <a:effectLst>
                  <a:outerShdw blurRad="38100" dist="38100" dir="2700000" algn="tl">
                    <a:srgbClr val="000000">
                      <a:alpha val="43137"/>
                    </a:srgbClr>
                  </a:outerShdw>
                </a:effectLst>
              </a:rPr>
            </a:br>
            <a:r>
              <a:rPr lang="he-IL" sz="3200" b="1" dirty="0"/>
              <a:t>                                                  </a:t>
            </a:r>
            <a:r>
              <a:rPr lang="he-IL" sz="6500" b="1" dirty="0">
                <a:solidFill>
                  <a:srgbClr val="0070C0"/>
                </a:solidFill>
                <a:effectLst>
                  <a:outerShdw blurRad="38100" dist="38100" dir="2700000" algn="tl">
                    <a:srgbClr val="000000">
                      <a:alpha val="43137"/>
                    </a:srgbClr>
                  </a:outerShdw>
                </a:effectLst>
              </a:rPr>
              <a:t>רמת נגב</a:t>
            </a:r>
            <a:endParaRPr lang="he-IL" sz="4000" b="1" dirty="0">
              <a:solidFill>
                <a:srgbClr val="FF0000"/>
              </a:solidFill>
              <a:effectLst>
                <a:outerShdw blurRad="38100" dist="38100" dir="2700000" algn="tl">
                  <a:srgbClr val="000000">
                    <a:alpha val="43137"/>
                  </a:srgbClr>
                </a:outerShdw>
              </a:effectLst>
            </a:endParaRPr>
          </a:p>
        </p:txBody>
      </p:sp>
      <p:pic>
        <p:nvPicPr>
          <p:cNvPr id="7" name="Picture 2" descr="ישראל – מבנה פיזי, נחלים, חלוקה לאזורים וקו פרשת המים">
            <a:extLst>
              <a:ext uri="{FF2B5EF4-FFF2-40B4-BE49-F238E27FC236}">
                <a16:creationId xmlns:a16="http://schemas.microsoft.com/office/drawing/2014/main" xmlns="" id="{B1C6D42F-52B1-4877-BACB-34D00D811ACB}"/>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t="36883" r="17323" b="37902"/>
          <a:stretch/>
        </p:blipFill>
        <p:spPr bwMode="auto">
          <a:xfrm>
            <a:off x="115078" y="-1"/>
            <a:ext cx="2687742" cy="2214695"/>
          </a:xfrm>
          <a:prstGeom prst="rect">
            <a:avLst/>
          </a:prstGeom>
          <a:noFill/>
          <a:extLst>
            <a:ext uri="{909E8E84-426E-40DD-AFC4-6F175D3DCCD1}">
              <a14:hiddenFill xmlns:a14="http://schemas.microsoft.com/office/drawing/2010/main">
                <a:solidFill>
                  <a:srgbClr val="FFFFFF"/>
                </a:solidFill>
              </a14:hiddenFill>
            </a:ext>
          </a:extLst>
        </p:spPr>
      </p:pic>
      <p:sp>
        <p:nvSpPr>
          <p:cNvPr id="8" name="Oval 10">
            <a:extLst>
              <a:ext uri="{FF2B5EF4-FFF2-40B4-BE49-F238E27FC236}">
                <a16:creationId xmlns:a16="http://schemas.microsoft.com/office/drawing/2014/main" xmlns="" id="{A3013790-72CE-45F9-80DD-295376E65B4E}"/>
              </a:ext>
            </a:extLst>
          </p:cNvPr>
          <p:cNvSpPr/>
          <p:nvPr/>
        </p:nvSpPr>
        <p:spPr>
          <a:xfrm rot="2695583">
            <a:off x="310797" y="1276970"/>
            <a:ext cx="178817" cy="37625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9" name="Oval 10">
            <a:extLst>
              <a:ext uri="{FF2B5EF4-FFF2-40B4-BE49-F238E27FC236}">
                <a16:creationId xmlns:a16="http://schemas.microsoft.com/office/drawing/2014/main" xmlns="" id="{8A7CA5F2-1435-4550-98F2-A588A9B98273}"/>
              </a:ext>
            </a:extLst>
          </p:cNvPr>
          <p:cNvSpPr/>
          <p:nvPr/>
        </p:nvSpPr>
        <p:spPr>
          <a:xfrm rot="2695583" flipH="1">
            <a:off x="449974" y="1845079"/>
            <a:ext cx="236945" cy="31647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10" name="מלבן 9">
            <a:extLst>
              <a:ext uri="{FF2B5EF4-FFF2-40B4-BE49-F238E27FC236}">
                <a16:creationId xmlns:a16="http://schemas.microsoft.com/office/drawing/2014/main" xmlns="" id="{03D18983-DDA4-4167-ADB4-140CD1656B54}"/>
              </a:ext>
            </a:extLst>
          </p:cNvPr>
          <p:cNvSpPr/>
          <p:nvPr/>
        </p:nvSpPr>
        <p:spPr>
          <a:xfrm>
            <a:off x="2705354" y="4765300"/>
            <a:ext cx="5454352" cy="369332"/>
          </a:xfrm>
          <a:prstGeom prst="rect">
            <a:avLst/>
          </a:prstGeom>
        </p:spPr>
        <p:txBody>
          <a:bodyPr wrap="square">
            <a:spAutoFit/>
          </a:bodyPr>
          <a:lstStyle/>
          <a:p>
            <a:r>
              <a:rPr lang="en-US" b="1" dirty="0">
                <a:hlinkClick r:id="rId3"/>
              </a:rPr>
              <a:t>http://www.moprn.org/cgi-webaxy/item?index</a:t>
            </a:r>
            <a:endParaRPr lang="en-US" b="1" dirty="0"/>
          </a:p>
        </p:txBody>
      </p:sp>
      <p:pic>
        <p:nvPicPr>
          <p:cNvPr id="11" name="Picture 10">
            <a:extLst>
              <a:ext uri="{FF2B5EF4-FFF2-40B4-BE49-F238E27FC236}">
                <a16:creationId xmlns:a16="http://schemas.microsoft.com/office/drawing/2014/main" xmlns="" id="{0C801175-EC99-45B0-95D7-1A6554546611}"/>
              </a:ext>
            </a:extLst>
          </p:cNvPr>
          <p:cNvPicPr>
            <a:picLocks noChangeAspect="1" noChangeArrowheads="1"/>
          </p:cNvPicPr>
          <p:nvPr/>
        </p:nvPicPr>
        <p:blipFill>
          <a:blip r:embed="rId4" cstate="print"/>
          <a:srcRect/>
          <a:stretch>
            <a:fillRect/>
          </a:stretch>
        </p:blipFill>
        <p:spPr bwMode="auto">
          <a:xfrm>
            <a:off x="548290" y="2227643"/>
            <a:ext cx="1447800" cy="1085850"/>
          </a:xfrm>
          <a:prstGeom prst="rect">
            <a:avLst/>
          </a:prstGeom>
          <a:noFill/>
          <a:ln w="9525">
            <a:noFill/>
            <a:miter lim="800000"/>
            <a:headEnd/>
            <a:tailEnd/>
          </a:ln>
        </p:spPr>
      </p:pic>
      <p:sp>
        <p:nvSpPr>
          <p:cNvPr id="14" name="מציין מיקום תוכן 2">
            <a:extLst>
              <a:ext uri="{FF2B5EF4-FFF2-40B4-BE49-F238E27FC236}">
                <a16:creationId xmlns:a16="http://schemas.microsoft.com/office/drawing/2014/main" xmlns="" id="{5E687A64-BA14-4A98-A8FF-DF3FB3BE4091}"/>
              </a:ext>
            </a:extLst>
          </p:cNvPr>
          <p:cNvSpPr txBox="1">
            <a:spLocks/>
          </p:cNvSpPr>
          <p:nvPr/>
        </p:nvSpPr>
        <p:spPr>
          <a:xfrm>
            <a:off x="986689" y="3473435"/>
            <a:ext cx="7170621" cy="1291865"/>
          </a:xfrm>
          <a:prstGeom prst="rect">
            <a:avLst/>
          </a:prstGeom>
          <a:solidFill>
            <a:schemeClr val="bg1"/>
          </a:solidFill>
        </p:spPr>
        <p:txBody>
          <a:bodyPr vert="horz" lIns="91440" tIns="45720" rIns="91440" bIns="45720" rtlCol="0">
            <a:noAutofit/>
          </a:bodyPr>
          <a:lstStyle>
            <a:lvl1pPr marL="171450" indent="-171450" algn="r" defTabSz="685800" rtl="1" eaLnBrk="1" latinLnBrk="0" hangingPunct="1">
              <a:lnSpc>
                <a:spcPct val="120000"/>
              </a:lnSpc>
              <a:spcBef>
                <a:spcPts val="750"/>
              </a:spcBef>
              <a:buClr>
                <a:schemeClr val="tx1"/>
              </a:buClr>
              <a:buFont typeface="Arial" panose="020B0604020202020204" pitchFamily="34" charset="0"/>
              <a:buChar char="•"/>
              <a:defRPr sz="1500" kern="1200" cap="all" baseline="0">
                <a:solidFill>
                  <a:schemeClr val="tx1"/>
                </a:solidFill>
                <a:effectLst/>
                <a:latin typeface="+mn-lt"/>
                <a:ea typeface="+mn-ea"/>
                <a:cs typeface="+mn-cs"/>
              </a:defRPr>
            </a:lvl1pPr>
            <a:lvl2pPr marL="514350" indent="-171450" algn="r" defTabSz="685800" rtl="1" eaLnBrk="1" latinLnBrk="0" hangingPunct="1">
              <a:lnSpc>
                <a:spcPct val="120000"/>
              </a:lnSpc>
              <a:spcBef>
                <a:spcPts val="375"/>
              </a:spcBef>
              <a:buClr>
                <a:schemeClr val="tx1"/>
              </a:buClr>
              <a:buFont typeface="Arial" panose="020B0604020202020204" pitchFamily="34" charset="0"/>
              <a:buChar char="•"/>
              <a:defRPr sz="1350" kern="1200" cap="all" baseline="0">
                <a:solidFill>
                  <a:schemeClr val="tx1"/>
                </a:solidFill>
                <a:effectLst/>
                <a:latin typeface="+mn-lt"/>
                <a:ea typeface="+mn-ea"/>
                <a:cs typeface="+mn-cs"/>
              </a:defRPr>
            </a:lvl2pPr>
            <a:lvl3pPr marL="857250" indent="-171450" algn="r" defTabSz="685800" rtl="1" eaLnBrk="1" latinLnBrk="0" hangingPunct="1">
              <a:lnSpc>
                <a:spcPct val="120000"/>
              </a:lnSpc>
              <a:spcBef>
                <a:spcPts val="375"/>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3pPr>
            <a:lvl4pPr marL="12001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4pPr>
            <a:lvl5pPr marL="15430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5pPr>
            <a:lvl6pPr marL="18859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6pPr>
            <a:lvl7pPr marL="22288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7pPr>
            <a:lvl8pPr marL="25717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8pPr>
            <a:lvl9pPr marL="2914650" indent="-171450" algn="r" defTabSz="685800" rtl="1"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9pPr>
          </a:lstStyle>
          <a:p>
            <a:pPr marL="342900" lvl="1" indent="0">
              <a:buNone/>
            </a:pPr>
            <a:r>
              <a:rPr lang="he-IL" sz="2800" b="1" dirty="0"/>
              <a:t> 2 מגדלים ומו"פ רמת נגב, כ- 30 דונם אולי</a:t>
            </a:r>
          </a:p>
          <a:p>
            <a:pPr marL="342900" lvl="1" indent="0">
              <a:buNone/>
            </a:pPr>
            <a:r>
              <a:rPr lang="he-IL" sz="2800" b="1" dirty="0"/>
              <a:t> מו"פ רמת נגב - מרכז לפיתוח גידול </a:t>
            </a:r>
            <a:r>
              <a:rPr lang="he-IL" sz="2800" b="1" dirty="0" err="1"/>
              <a:t>סוויטביט</a:t>
            </a:r>
            <a:endParaRPr lang="he-IL" sz="2800" b="1" dirty="0">
              <a:solidFill>
                <a:srgbClr val="FF0000"/>
              </a:solidFill>
            </a:endParaRPr>
          </a:p>
        </p:txBody>
      </p:sp>
      <p:pic>
        <p:nvPicPr>
          <p:cNvPr id="15" name="Picture 7">
            <a:extLst>
              <a:ext uri="{FF2B5EF4-FFF2-40B4-BE49-F238E27FC236}">
                <a16:creationId xmlns:a16="http://schemas.microsoft.com/office/drawing/2014/main" xmlns="" id="{E98B523A-6A42-4B34-A875-B11735219653}"/>
              </a:ext>
            </a:extLst>
          </p:cNvPr>
          <p:cNvPicPr>
            <a:picLocks noChangeAspect="1" noChangeArrowheads="1"/>
          </p:cNvPicPr>
          <p:nvPr/>
        </p:nvPicPr>
        <p:blipFill>
          <a:blip r:embed="rId5" cstate="print"/>
          <a:srcRect/>
          <a:stretch>
            <a:fillRect/>
          </a:stretch>
        </p:blipFill>
        <p:spPr bwMode="auto">
          <a:xfrm>
            <a:off x="7380312" y="1345047"/>
            <a:ext cx="1746268" cy="1162062"/>
          </a:xfrm>
          <a:prstGeom prst="rect">
            <a:avLst/>
          </a:prstGeom>
          <a:noFill/>
          <a:ln w="9525">
            <a:noFill/>
            <a:miter lim="800000"/>
            <a:headEnd/>
            <a:tailEnd/>
          </a:ln>
          <a:effectLst/>
        </p:spPr>
      </p:pic>
      <p:grpSp>
        <p:nvGrpSpPr>
          <p:cNvPr id="3" name="קבוצה 2">
            <a:extLst>
              <a:ext uri="{FF2B5EF4-FFF2-40B4-BE49-F238E27FC236}">
                <a16:creationId xmlns:a16="http://schemas.microsoft.com/office/drawing/2014/main" xmlns="" id="{7D45C69C-0C9B-4EDD-9637-79290FE65BAB}"/>
              </a:ext>
            </a:extLst>
          </p:cNvPr>
          <p:cNvGrpSpPr/>
          <p:nvPr/>
        </p:nvGrpSpPr>
        <p:grpSpPr>
          <a:xfrm>
            <a:off x="220120" y="5085184"/>
            <a:ext cx="8321933" cy="1296144"/>
            <a:chOff x="380880" y="4796655"/>
            <a:chExt cx="8321933" cy="1296144"/>
          </a:xfrm>
        </p:grpSpPr>
        <p:sp>
          <p:nvSpPr>
            <p:cNvPr id="2" name="מלבן 1">
              <a:extLst>
                <a:ext uri="{FF2B5EF4-FFF2-40B4-BE49-F238E27FC236}">
                  <a16:creationId xmlns:a16="http://schemas.microsoft.com/office/drawing/2014/main" xmlns="" id="{1F3A5E78-9F99-4C1B-90AA-99D2DAD359E6}"/>
                </a:ext>
              </a:extLst>
            </p:cNvPr>
            <p:cNvSpPr/>
            <p:nvPr/>
          </p:nvSpPr>
          <p:spPr>
            <a:xfrm>
              <a:off x="2483768" y="5104716"/>
              <a:ext cx="6219045" cy="646331"/>
            </a:xfrm>
            <a:prstGeom prst="rect">
              <a:avLst/>
            </a:prstGeom>
            <a:solidFill>
              <a:schemeClr val="bg1"/>
            </a:solidFill>
          </p:spPr>
          <p:txBody>
            <a:bodyPr wrap="square">
              <a:spAutoFit/>
            </a:bodyPr>
            <a:lstStyle/>
            <a:p>
              <a:pPr lvl="1">
                <a:buFont typeface="Wingdings" panose="05000000000000000000" pitchFamily="2" charset="2"/>
                <a:buChar char="q"/>
              </a:pPr>
              <a:r>
                <a:rPr lang="he-IL" sz="3600" b="1" u="sng" dirty="0"/>
                <a:t> חלופות</a:t>
              </a:r>
              <a:r>
                <a:rPr lang="he-IL" sz="3600" dirty="0"/>
                <a:t>: עגבניות!</a:t>
              </a:r>
            </a:p>
          </p:txBody>
        </p:sp>
        <p:pic>
          <p:nvPicPr>
            <p:cNvPr id="13" name="Picture 4">
              <a:extLst>
                <a:ext uri="{FF2B5EF4-FFF2-40B4-BE49-F238E27FC236}">
                  <a16:creationId xmlns:a16="http://schemas.microsoft.com/office/drawing/2014/main" xmlns="" id="{951F9F20-E56F-4CB4-98A3-214A16556E5A}"/>
                </a:ext>
              </a:extLst>
            </p:cNvPr>
            <p:cNvPicPr>
              <a:picLocks noChangeAspect="1" noChangeArrowheads="1"/>
            </p:cNvPicPr>
            <p:nvPr/>
          </p:nvPicPr>
          <p:blipFill>
            <a:blip r:embed="rId6" cstate="print"/>
            <a:srcRect l="7455" t="17445" r="10728" b="17446"/>
            <a:stretch>
              <a:fillRect/>
            </a:stretch>
          </p:blipFill>
          <p:spPr bwMode="auto">
            <a:xfrm>
              <a:off x="380880" y="4796655"/>
              <a:ext cx="1800200" cy="1296144"/>
            </a:xfrm>
            <a:prstGeom prst="rect">
              <a:avLst/>
            </a:prstGeom>
            <a:noFill/>
            <a:ln w="9525">
              <a:noFill/>
              <a:miter lim="800000"/>
              <a:headEnd/>
              <a:tailEnd/>
            </a:ln>
          </p:spPr>
        </p:pic>
      </p:grpSp>
    </p:spTree>
    <p:extLst>
      <p:ext uri="{BB962C8B-B14F-4D97-AF65-F5344CB8AC3E}">
        <p14:creationId xmlns:p14="http://schemas.microsoft.com/office/powerpoint/2010/main" val="2848936187"/>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7F068BBA-F01F-48B0-A4E2-ADBCF4DEBBF8}"/>
              </a:ext>
            </a:extLst>
          </p:cNvPr>
          <p:cNvSpPr>
            <a:spLocks noGrp="1"/>
          </p:cNvSpPr>
          <p:nvPr>
            <p:ph type="title"/>
          </p:nvPr>
        </p:nvSpPr>
        <p:spPr/>
        <p:txBody>
          <a:bodyPr/>
          <a:lstStyle/>
          <a:p>
            <a:endParaRPr lang="he-IL"/>
          </a:p>
        </p:txBody>
      </p:sp>
      <p:pic>
        <p:nvPicPr>
          <p:cNvPr id="7" name="מציין מיקום תוכן 6">
            <a:extLst>
              <a:ext uri="{FF2B5EF4-FFF2-40B4-BE49-F238E27FC236}">
                <a16:creationId xmlns:a16="http://schemas.microsoft.com/office/drawing/2014/main" xmlns="" id="{2AC427D7-E351-4464-BA19-4A8123E17B3C}"/>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4422712" y="3258181"/>
            <a:ext cx="4565649" cy="3424237"/>
          </a:xfrm>
        </p:spPr>
      </p:pic>
      <p:pic>
        <p:nvPicPr>
          <p:cNvPr id="4" name="תמונה 3">
            <a:extLst>
              <a:ext uri="{FF2B5EF4-FFF2-40B4-BE49-F238E27FC236}">
                <a16:creationId xmlns:a16="http://schemas.microsoft.com/office/drawing/2014/main" xmlns="" id="{C08FCC91-02C6-4131-A972-C2A55B8561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562000" y="1317173"/>
            <a:ext cx="5589241" cy="4191931"/>
          </a:xfrm>
          <a:prstGeom prst="rect">
            <a:avLst/>
          </a:prstGeom>
        </p:spPr>
      </p:pic>
      <p:pic>
        <p:nvPicPr>
          <p:cNvPr id="5" name="תמונה 4">
            <a:extLst>
              <a:ext uri="{FF2B5EF4-FFF2-40B4-BE49-F238E27FC236}">
                <a16:creationId xmlns:a16="http://schemas.microsoft.com/office/drawing/2014/main" xmlns="" id="{45833745-E005-4536-8EB7-3452056DE9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9562" y="116632"/>
            <a:ext cx="4091947" cy="3068960"/>
          </a:xfrm>
          <a:prstGeom prst="rect">
            <a:avLst/>
          </a:prstGeom>
        </p:spPr>
      </p:pic>
    </p:spTree>
    <p:extLst>
      <p:ext uri="{BB962C8B-B14F-4D97-AF65-F5344CB8AC3E}">
        <p14:creationId xmlns:p14="http://schemas.microsoft.com/office/powerpoint/2010/main" val="169120630"/>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88058" y="127173"/>
            <a:ext cx="8435280" cy="1636515"/>
          </a:xfrm>
        </p:spPr>
        <p:txBody>
          <a:bodyPr>
            <a:noAutofit/>
          </a:bodyPr>
          <a:lstStyle/>
          <a:p>
            <a:r>
              <a:rPr lang="he-IL" sz="5400" b="1" dirty="0"/>
              <a:t>ולקראת הסיום, זוכרים?</a:t>
            </a:r>
            <a:br>
              <a:rPr lang="he-IL" sz="5400" b="1" dirty="0"/>
            </a:br>
            <a:r>
              <a:rPr lang="he-IL" sz="5400" b="1" dirty="0"/>
              <a:t>5.6.17 – פלפל מירדן בישראל!</a:t>
            </a:r>
          </a:p>
        </p:txBody>
      </p:sp>
      <p:pic>
        <p:nvPicPr>
          <p:cNvPr id="4" name="מציין מיקום תוכן 3" descr="IMG-20170605-WA0005.jpg"/>
          <p:cNvPicPr>
            <a:picLocks noGrp="1" noChangeAspect="1"/>
          </p:cNvPicPr>
          <p:nvPr>
            <p:ph idx="1"/>
          </p:nvPr>
        </p:nvPicPr>
        <p:blipFill>
          <a:blip r:embed="rId2" cstate="print"/>
          <a:stretch>
            <a:fillRect/>
          </a:stretch>
        </p:blipFill>
        <p:spPr>
          <a:xfrm>
            <a:off x="1412982" y="2204864"/>
            <a:ext cx="6034617" cy="4525963"/>
          </a:xfrm>
        </p:spPr>
      </p:pic>
      <p:sp>
        <p:nvSpPr>
          <p:cNvPr id="1026" name="AutoShape 2" descr="תוצאת תמונה עבור דגל ירדן"/>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1027" name="Picture 3"/>
          <p:cNvPicPr>
            <a:picLocks noChangeAspect="1" noChangeArrowheads="1"/>
          </p:cNvPicPr>
          <p:nvPr/>
        </p:nvPicPr>
        <p:blipFill>
          <a:blip r:embed="rId3" cstate="print"/>
          <a:srcRect/>
          <a:stretch>
            <a:fillRect/>
          </a:stretch>
        </p:blipFill>
        <p:spPr bwMode="auto">
          <a:xfrm>
            <a:off x="2915815" y="1700808"/>
            <a:ext cx="3028950" cy="1514475"/>
          </a:xfrm>
          <a:prstGeom prst="rect">
            <a:avLst/>
          </a:prstGeom>
          <a:noFill/>
          <a:ln w="9525">
            <a:noFill/>
            <a:miter lim="800000"/>
            <a:headEnd/>
            <a:tailEnd/>
          </a:ln>
        </p:spPr>
      </p:pic>
    </p:spTree>
  </p:cSld>
  <p:clrMapOvr>
    <a:masterClrMapping/>
  </p:clrMapOvr>
  <p:transition spd="slow">
    <p:cover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816EE4E5-14A9-4AF2-93A4-29A643DF9374}"/>
              </a:ext>
            </a:extLst>
          </p:cNvPr>
          <p:cNvSpPr>
            <a:spLocks noGrp="1"/>
          </p:cNvSpPr>
          <p:nvPr>
            <p:ph type="title"/>
          </p:nvPr>
        </p:nvSpPr>
        <p:spPr>
          <a:xfrm>
            <a:off x="685330" y="268711"/>
            <a:ext cx="8135140" cy="1596177"/>
          </a:xfrm>
          <a:solidFill>
            <a:schemeClr val="bg1"/>
          </a:solidFill>
        </p:spPr>
        <p:txBody>
          <a:bodyPr>
            <a:normAutofit/>
          </a:bodyPr>
          <a:lstStyle/>
          <a:p>
            <a:r>
              <a:rPr lang="he-IL" sz="5400" b="1" dirty="0"/>
              <a:t>פלפל אביבי וה- "בור של מאי"</a:t>
            </a:r>
          </a:p>
        </p:txBody>
      </p:sp>
      <p:sp>
        <p:nvSpPr>
          <p:cNvPr id="3" name="מציין מיקום תוכן 2">
            <a:extLst>
              <a:ext uri="{FF2B5EF4-FFF2-40B4-BE49-F238E27FC236}">
                <a16:creationId xmlns:a16="http://schemas.microsoft.com/office/drawing/2014/main" xmlns="" id="{78E4E747-2ABA-493B-B57F-BF17A0EA7F2F}"/>
              </a:ext>
            </a:extLst>
          </p:cNvPr>
          <p:cNvSpPr>
            <a:spLocks noGrp="1"/>
          </p:cNvSpPr>
          <p:nvPr>
            <p:ph sz="quarter" idx="13"/>
          </p:nvPr>
        </p:nvSpPr>
        <p:spPr>
          <a:xfrm>
            <a:off x="2339752" y="1864888"/>
            <a:ext cx="6480718" cy="4588448"/>
          </a:xfrm>
          <a:solidFill>
            <a:schemeClr val="bg1"/>
          </a:solidFill>
        </p:spPr>
        <p:txBody>
          <a:bodyPr>
            <a:normAutofit/>
          </a:bodyPr>
          <a:lstStyle/>
          <a:p>
            <a:pPr>
              <a:buFont typeface="Wingdings" panose="05000000000000000000" pitchFamily="2" charset="2"/>
              <a:buChar char="ü"/>
            </a:pPr>
            <a:r>
              <a:rPr lang="he-IL" sz="3200" dirty="0"/>
              <a:t> נוצר עקב ריבוי בתי רשת לגידול פלפל בערבה ובבקעה</a:t>
            </a:r>
          </a:p>
          <a:p>
            <a:pPr>
              <a:buFont typeface="Wingdings" panose="05000000000000000000" pitchFamily="2" charset="2"/>
              <a:buChar char="q"/>
            </a:pPr>
            <a:r>
              <a:rPr lang="he-IL" sz="3200" dirty="0"/>
              <a:t> פתרונות: </a:t>
            </a:r>
          </a:p>
          <a:p>
            <a:pPr lvl="1">
              <a:buFont typeface="Wingdings" panose="05000000000000000000" pitchFamily="2" charset="2"/>
              <a:buChar char="v"/>
            </a:pPr>
            <a:r>
              <a:rPr lang="he-IL" sz="3050" dirty="0"/>
              <a:t>יבוא (לא רצוי!)</a:t>
            </a:r>
          </a:p>
          <a:p>
            <a:pPr lvl="1">
              <a:buFont typeface="Wingdings" panose="05000000000000000000" pitchFamily="2" charset="2"/>
              <a:buChar char="v"/>
            </a:pPr>
            <a:r>
              <a:rPr lang="he-IL" sz="3050" dirty="0"/>
              <a:t>הגדלת </a:t>
            </a:r>
            <a:r>
              <a:rPr lang="he-IL" sz="3050" dirty="0" smtClean="0"/>
              <a:t>שטח הגידול </a:t>
            </a:r>
            <a:r>
              <a:rPr lang="he-IL" sz="3050" dirty="0"/>
              <a:t>בכיכר סדום</a:t>
            </a:r>
          </a:p>
          <a:p>
            <a:pPr lvl="1">
              <a:buFont typeface="Wingdings" panose="05000000000000000000" pitchFamily="2" charset="2"/>
              <a:buChar char="v"/>
            </a:pPr>
            <a:r>
              <a:rPr lang="he-IL" sz="3050" dirty="0"/>
              <a:t>הגדלת הגידול האביבי, שתילות ינואר</a:t>
            </a:r>
          </a:p>
          <a:p>
            <a:pPr marL="342900" lvl="1" indent="0">
              <a:buNone/>
            </a:pPr>
            <a:r>
              <a:rPr lang="he-IL" sz="3050" dirty="0"/>
              <a:t>(בקעה, עין יהב, שדות נגב, הבשור)</a:t>
            </a:r>
          </a:p>
        </p:txBody>
      </p:sp>
      <p:pic>
        <p:nvPicPr>
          <p:cNvPr id="4098" name="Picture 2" descr="×ª××¦××ª ×ª××× × ×¢×××¨ ××××¢× ×× ×× ××××">
            <a:extLst>
              <a:ext uri="{FF2B5EF4-FFF2-40B4-BE49-F238E27FC236}">
                <a16:creationId xmlns:a16="http://schemas.microsoft.com/office/drawing/2014/main" xmlns="" id="{7C2CF801-B032-4CE6-AA50-B8172E0B68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00808"/>
            <a:ext cx="18478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ª××¦××ª ×ª××× × ×¢×××¨ ××××¢× ×× ×× ××××">
            <a:extLst>
              <a:ext uri="{FF2B5EF4-FFF2-40B4-BE49-F238E27FC236}">
                <a16:creationId xmlns:a16="http://schemas.microsoft.com/office/drawing/2014/main" xmlns="" id="{58F289E6-1CF0-404C-BCA5-FF2DECE95E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304617"/>
            <a:ext cx="18478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PEP107">
            <a:extLst>
              <a:ext uri="{FF2B5EF4-FFF2-40B4-BE49-F238E27FC236}">
                <a16:creationId xmlns:a16="http://schemas.microsoft.com/office/drawing/2014/main" xmlns="" id="{31AEF922-FC91-4602-9A9B-B87E0C0616C1}"/>
              </a:ext>
            </a:extLst>
          </p:cNvPr>
          <p:cNvPicPr>
            <a:picLocks noChangeAspect="1" noChangeArrowheads="1"/>
          </p:cNvPicPr>
          <p:nvPr/>
        </p:nvPicPr>
        <p:blipFill>
          <a:blip r:embed="rId4" cstate="email"/>
          <a:srcRect/>
          <a:stretch>
            <a:fillRect/>
          </a:stretch>
        </p:blipFill>
        <p:spPr bwMode="auto">
          <a:xfrm>
            <a:off x="1259632" y="3429000"/>
            <a:ext cx="576064" cy="530613"/>
          </a:xfrm>
          <a:prstGeom prst="rect">
            <a:avLst/>
          </a:prstGeom>
          <a:noFill/>
          <a:ln w="9525">
            <a:noFill/>
            <a:miter lim="800000"/>
            <a:headEnd/>
            <a:tailEnd/>
          </a:ln>
        </p:spPr>
      </p:pic>
    </p:spTree>
    <p:extLst>
      <p:ext uri="{BB962C8B-B14F-4D97-AF65-F5344CB8AC3E}">
        <p14:creationId xmlns:p14="http://schemas.microsoft.com/office/powerpoint/2010/main" val="4043398982"/>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down)">
                                      <p:cBhvr>
                                        <p:cTn id="20" dur="500"/>
                                        <p:tgtEl>
                                          <p:spTgt spid="3">
                                            <p:txEl>
                                              <p:pRg st="2" end="2"/>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down)">
                                      <p:cBhvr>
                                        <p:cTn id="26" dur="500"/>
                                        <p:tgtEl>
                                          <p:spTgt spid="3">
                                            <p:txEl>
                                              <p:pRg st="4" end="4"/>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down)">
                                      <p:cBhvr>
                                        <p:cTn id="2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5400" b="1" dirty="0">
                <a:solidFill>
                  <a:srgbClr val="FFFF00"/>
                </a:solidFill>
                <a:latin typeface="Guttman Yad-Brush" panose="02010401010101010101" pitchFamily="2" charset="-79"/>
                <a:cs typeface="Guttman Yad-Brush" panose="02010401010101010101" pitchFamily="2" charset="-79"/>
              </a:rPr>
              <a:t>עונה חורפית</a:t>
            </a:r>
          </a:p>
        </p:txBody>
      </p:sp>
      <p:graphicFrame>
        <p:nvGraphicFramePr>
          <p:cNvPr id="6" name="Content Placeholder 5"/>
          <p:cNvGraphicFramePr>
            <a:graphicFrameLocks noGrp="1"/>
          </p:cNvGraphicFramePr>
          <p:nvPr>
            <p:ph idx="1"/>
            <p:extLst/>
          </p:nvPr>
        </p:nvGraphicFramePr>
        <p:xfrm>
          <a:off x="179508" y="1600200"/>
          <a:ext cx="8712972" cy="1396752"/>
        </p:xfrm>
        <a:graphic>
          <a:graphicData uri="http://schemas.openxmlformats.org/drawingml/2006/table">
            <a:tbl>
              <a:tblPr rtl="1" firstRow="1" bandRow="1">
                <a:tableStyleId>{5C22544A-7EE6-4342-B048-85BDC9FD1C3A}</a:tableStyleId>
              </a:tblPr>
              <a:tblGrid>
                <a:gridCol w="726081">
                  <a:extLst>
                    <a:ext uri="{9D8B030D-6E8A-4147-A177-3AD203B41FA5}">
                      <a16:colId xmlns:a16="http://schemas.microsoft.com/office/drawing/2014/main" xmlns="" val="20000"/>
                    </a:ext>
                  </a:extLst>
                </a:gridCol>
                <a:gridCol w="726081">
                  <a:extLst>
                    <a:ext uri="{9D8B030D-6E8A-4147-A177-3AD203B41FA5}">
                      <a16:colId xmlns:a16="http://schemas.microsoft.com/office/drawing/2014/main" xmlns="" val="20001"/>
                    </a:ext>
                  </a:extLst>
                </a:gridCol>
                <a:gridCol w="726081">
                  <a:extLst>
                    <a:ext uri="{9D8B030D-6E8A-4147-A177-3AD203B41FA5}">
                      <a16:colId xmlns:a16="http://schemas.microsoft.com/office/drawing/2014/main" xmlns="" val="20002"/>
                    </a:ext>
                  </a:extLst>
                </a:gridCol>
                <a:gridCol w="726081">
                  <a:extLst>
                    <a:ext uri="{9D8B030D-6E8A-4147-A177-3AD203B41FA5}">
                      <a16:colId xmlns:a16="http://schemas.microsoft.com/office/drawing/2014/main" xmlns="" val="20003"/>
                    </a:ext>
                  </a:extLst>
                </a:gridCol>
                <a:gridCol w="726081">
                  <a:extLst>
                    <a:ext uri="{9D8B030D-6E8A-4147-A177-3AD203B41FA5}">
                      <a16:colId xmlns:a16="http://schemas.microsoft.com/office/drawing/2014/main" xmlns="" val="20004"/>
                    </a:ext>
                  </a:extLst>
                </a:gridCol>
                <a:gridCol w="726081">
                  <a:extLst>
                    <a:ext uri="{9D8B030D-6E8A-4147-A177-3AD203B41FA5}">
                      <a16:colId xmlns:a16="http://schemas.microsoft.com/office/drawing/2014/main" xmlns="" val="20005"/>
                    </a:ext>
                  </a:extLst>
                </a:gridCol>
                <a:gridCol w="726081">
                  <a:extLst>
                    <a:ext uri="{9D8B030D-6E8A-4147-A177-3AD203B41FA5}">
                      <a16:colId xmlns:a16="http://schemas.microsoft.com/office/drawing/2014/main" xmlns="" val="20006"/>
                    </a:ext>
                  </a:extLst>
                </a:gridCol>
                <a:gridCol w="726081">
                  <a:extLst>
                    <a:ext uri="{9D8B030D-6E8A-4147-A177-3AD203B41FA5}">
                      <a16:colId xmlns:a16="http://schemas.microsoft.com/office/drawing/2014/main" xmlns="" val="20007"/>
                    </a:ext>
                  </a:extLst>
                </a:gridCol>
                <a:gridCol w="726081">
                  <a:extLst>
                    <a:ext uri="{9D8B030D-6E8A-4147-A177-3AD203B41FA5}">
                      <a16:colId xmlns:a16="http://schemas.microsoft.com/office/drawing/2014/main" xmlns="" val="20008"/>
                    </a:ext>
                  </a:extLst>
                </a:gridCol>
                <a:gridCol w="726081">
                  <a:extLst>
                    <a:ext uri="{9D8B030D-6E8A-4147-A177-3AD203B41FA5}">
                      <a16:colId xmlns:a16="http://schemas.microsoft.com/office/drawing/2014/main" xmlns="" val="20009"/>
                    </a:ext>
                  </a:extLst>
                </a:gridCol>
                <a:gridCol w="726081">
                  <a:extLst>
                    <a:ext uri="{9D8B030D-6E8A-4147-A177-3AD203B41FA5}">
                      <a16:colId xmlns:a16="http://schemas.microsoft.com/office/drawing/2014/main" xmlns="" val="20010"/>
                    </a:ext>
                  </a:extLst>
                </a:gridCol>
                <a:gridCol w="726081">
                  <a:extLst>
                    <a:ext uri="{9D8B030D-6E8A-4147-A177-3AD203B41FA5}">
                      <a16:colId xmlns:a16="http://schemas.microsoft.com/office/drawing/2014/main" xmlns="" val="20011"/>
                    </a:ext>
                  </a:extLst>
                </a:gridCol>
              </a:tblGrid>
              <a:tr h="1396752">
                <a:tc>
                  <a:txBody>
                    <a:bodyPr/>
                    <a:lstStyle/>
                    <a:p>
                      <a:pPr algn="ctr" rtl="1"/>
                      <a:r>
                        <a:rPr lang="he-IL" sz="3600" b="1" dirty="0">
                          <a:solidFill>
                            <a:srgbClr val="FFFF00"/>
                          </a:solidFill>
                        </a:rPr>
                        <a:t>7</a:t>
                      </a:r>
                    </a:p>
                  </a:txBody>
                  <a:tcPr anchor="ctr"/>
                </a:tc>
                <a:tc>
                  <a:txBody>
                    <a:bodyPr/>
                    <a:lstStyle/>
                    <a:p>
                      <a:pPr algn="ctr" rtl="1"/>
                      <a:r>
                        <a:rPr lang="en-US" sz="3600" b="1" dirty="0">
                          <a:solidFill>
                            <a:srgbClr val="FFFF00"/>
                          </a:solidFill>
                        </a:rPr>
                        <a:t>8</a:t>
                      </a:r>
                      <a:endParaRPr lang="he-IL" sz="3600" b="1" dirty="0">
                        <a:solidFill>
                          <a:srgbClr val="FFFF00"/>
                        </a:solidFill>
                      </a:endParaRPr>
                    </a:p>
                  </a:txBody>
                  <a:tcPr anchor="ctr"/>
                </a:tc>
                <a:tc>
                  <a:txBody>
                    <a:bodyPr/>
                    <a:lstStyle/>
                    <a:p>
                      <a:pPr algn="ctr" rtl="1"/>
                      <a:r>
                        <a:rPr lang="he-IL" sz="3600" b="1" dirty="0">
                          <a:solidFill>
                            <a:srgbClr val="FFFF00"/>
                          </a:solidFill>
                        </a:rPr>
                        <a:t>9</a:t>
                      </a:r>
                    </a:p>
                  </a:txBody>
                  <a:tcPr anchor="ctr"/>
                </a:tc>
                <a:tc>
                  <a:txBody>
                    <a:bodyPr/>
                    <a:lstStyle/>
                    <a:p>
                      <a:pPr algn="ctr" rtl="1"/>
                      <a:r>
                        <a:rPr lang="he-IL" sz="3600" b="1" dirty="0">
                          <a:solidFill>
                            <a:srgbClr val="FFFF00"/>
                          </a:solidFill>
                        </a:rPr>
                        <a:t>10</a:t>
                      </a:r>
                    </a:p>
                  </a:txBody>
                  <a:tcPr anchor="ctr"/>
                </a:tc>
                <a:tc>
                  <a:txBody>
                    <a:bodyPr/>
                    <a:lstStyle/>
                    <a:p>
                      <a:pPr algn="ctr" rtl="1"/>
                      <a:r>
                        <a:rPr lang="he-IL" sz="3600" b="1" dirty="0">
                          <a:solidFill>
                            <a:srgbClr val="FFFF00"/>
                          </a:solidFill>
                        </a:rPr>
                        <a:t>11</a:t>
                      </a:r>
                    </a:p>
                  </a:txBody>
                  <a:tcPr anchor="ctr"/>
                </a:tc>
                <a:tc>
                  <a:txBody>
                    <a:bodyPr/>
                    <a:lstStyle/>
                    <a:p>
                      <a:pPr algn="ctr" rtl="1"/>
                      <a:r>
                        <a:rPr lang="he-IL" sz="3600" b="1" dirty="0">
                          <a:solidFill>
                            <a:srgbClr val="FFFF00"/>
                          </a:solidFill>
                        </a:rPr>
                        <a:t>12</a:t>
                      </a:r>
                    </a:p>
                  </a:txBody>
                  <a:tcPr anchor="ctr"/>
                </a:tc>
                <a:tc>
                  <a:txBody>
                    <a:bodyPr/>
                    <a:lstStyle/>
                    <a:p>
                      <a:pPr algn="ctr" rtl="1"/>
                      <a:r>
                        <a:rPr lang="he-IL" sz="3600" b="1" dirty="0">
                          <a:solidFill>
                            <a:srgbClr val="FFFF00"/>
                          </a:solidFill>
                        </a:rPr>
                        <a:t>1</a:t>
                      </a:r>
                    </a:p>
                  </a:txBody>
                  <a:tcPr anchor="ctr"/>
                </a:tc>
                <a:tc>
                  <a:txBody>
                    <a:bodyPr/>
                    <a:lstStyle/>
                    <a:p>
                      <a:pPr algn="ctr" rtl="1"/>
                      <a:r>
                        <a:rPr lang="he-IL" sz="3600" b="1" dirty="0">
                          <a:solidFill>
                            <a:srgbClr val="FFFF00"/>
                          </a:solidFill>
                        </a:rPr>
                        <a:t>2</a:t>
                      </a:r>
                    </a:p>
                  </a:txBody>
                  <a:tcPr anchor="ctr"/>
                </a:tc>
                <a:tc>
                  <a:txBody>
                    <a:bodyPr/>
                    <a:lstStyle/>
                    <a:p>
                      <a:pPr algn="ctr" rtl="1"/>
                      <a:r>
                        <a:rPr lang="he-IL" sz="3600" b="1" dirty="0">
                          <a:solidFill>
                            <a:srgbClr val="FFFF00"/>
                          </a:solidFill>
                        </a:rPr>
                        <a:t>3</a:t>
                      </a:r>
                    </a:p>
                  </a:txBody>
                  <a:tcPr anchor="ctr"/>
                </a:tc>
                <a:tc>
                  <a:txBody>
                    <a:bodyPr/>
                    <a:lstStyle/>
                    <a:p>
                      <a:pPr algn="ctr" rtl="1"/>
                      <a:r>
                        <a:rPr lang="he-IL" sz="3600" b="1" dirty="0">
                          <a:solidFill>
                            <a:srgbClr val="FFFF00"/>
                          </a:solidFill>
                        </a:rPr>
                        <a:t>4</a:t>
                      </a:r>
                    </a:p>
                  </a:txBody>
                  <a:tcPr anchor="ctr"/>
                </a:tc>
                <a:tc>
                  <a:txBody>
                    <a:bodyPr/>
                    <a:lstStyle/>
                    <a:p>
                      <a:pPr algn="ctr" rtl="1"/>
                      <a:r>
                        <a:rPr lang="he-IL" sz="3600" b="1" dirty="0">
                          <a:solidFill>
                            <a:srgbClr val="FFFF00"/>
                          </a:solidFill>
                        </a:rPr>
                        <a:t>5</a:t>
                      </a:r>
                    </a:p>
                  </a:txBody>
                  <a:tcPr anchor="ctr"/>
                </a:tc>
                <a:tc>
                  <a:txBody>
                    <a:bodyPr/>
                    <a:lstStyle/>
                    <a:p>
                      <a:pPr algn="ctr" rtl="1"/>
                      <a:r>
                        <a:rPr lang="he-IL" sz="3600" b="1" dirty="0">
                          <a:solidFill>
                            <a:srgbClr val="FFFF00"/>
                          </a:solidFill>
                        </a:rPr>
                        <a:t>6</a:t>
                      </a:r>
                    </a:p>
                  </a:txBody>
                  <a:tcPr anchor="ctr"/>
                </a:tc>
                <a:extLst>
                  <a:ext uri="{0D108BD9-81ED-4DB2-BD59-A6C34878D82A}">
                    <a16:rowId xmlns:a16="http://schemas.microsoft.com/office/drawing/2014/main" xmlns="" val="10000"/>
                  </a:ext>
                </a:extLst>
              </a:tr>
            </a:tbl>
          </a:graphicData>
        </a:graphic>
      </p:graphicFrame>
      <p:sp>
        <p:nvSpPr>
          <p:cNvPr id="7" name="TextBox 6"/>
          <p:cNvSpPr txBox="1"/>
          <p:nvPr/>
        </p:nvSpPr>
        <p:spPr>
          <a:xfrm>
            <a:off x="7884368" y="3240461"/>
            <a:ext cx="1152128" cy="523220"/>
          </a:xfrm>
          <a:prstGeom prst="rect">
            <a:avLst/>
          </a:prstGeom>
          <a:noFill/>
          <a:ln>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חיטוי</a:t>
            </a:r>
          </a:p>
        </p:txBody>
      </p:sp>
      <p:sp>
        <p:nvSpPr>
          <p:cNvPr id="8" name="TextBox 7"/>
          <p:cNvSpPr txBox="1"/>
          <p:nvPr/>
        </p:nvSpPr>
        <p:spPr>
          <a:xfrm>
            <a:off x="6948264" y="3933056"/>
            <a:ext cx="1584176" cy="523220"/>
          </a:xfrm>
          <a:prstGeom prst="rect">
            <a:avLst/>
          </a:prstGeom>
          <a:noFill/>
          <a:ln>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שתילה</a:t>
            </a:r>
          </a:p>
        </p:txBody>
      </p:sp>
      <p:sp>
        <p:nvSpPr>
          <p:cNvPr id="9" name="TextBox 8"/>
          <p:cNvSpPr txBox="1"/>
          <p:nvPr/>
        </p:nvSpPr>
        <p:spPr>
          <a:xfrm>
            <a:off x="5940152" y="4581128"/>
            <a:ext cx="1368152" cy="954107"/>
          </a:xfrm>
          <a:prstGeom prst="rect">
            <a:avLst/>
          </a:prstGeom>
          <a:noFill/>
          <a:ln>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הסרת רשת צל</a:t>
            </a:r>
          </a:p>
        </p:txBody>
      </p:sp>
      <p:sp>
        <p:nvSpPr>
          <p:cNvPr id="10" name="TextBox 9"/>
          <p:cNvSpPr txBox="1"/>
          <p:nvPr/>
        </p:nvSpPr>
        <p:spPr>
          <a:xfrm>
            <a:off x="251520" y="3284629"/>
            <a:ext cx="5688632" cy="523220"/>
          </a:xfrm>
          <a:prstGeom prst="rect">
            <a:avLst/>
          </a:prstGeom>
          <a:solidFill>
            <a:srgbClr val="00B050"/>
          </a:solidFill>
          <a:ln>
            <a:solidFill>
              <a:srgbClr val="00B05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קטיף</a:t>
            </a:r>
          </a:p>
        </p:txBody>
      </p:sp>
      <p:sp>
        <p:nvSpPr>
          <p:cNvPr id="11" name="TextBox 10"/>
          <p:cNvSpPr txBox="1"/>
          <p:nvPr/>
        </p:nvSpPr>
        <p:spPr>
          <a:xfrm>
            <a:off x="1979712" y="4581128"/>
            <a:ext cx="3744416" cy="523220"/>
          </a:xfrm>
          <a:prstGeom prst="rect">
            <a:avLst/>
          </a:prstGeom>
          <a:noFill/>
          <a:ln>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כיסוי פלסטיק</a:t>
            </a:r>
          </a:p>
        </p:txBody>
      </p:sp>
      <p:sp>
        <p:nvSpPr>
          <p:cNvPr id="12" name="TextBox 11"/>
          <p:cNvSpPr txBox="1"/>
          <p:nvPr/>
        </p:nvSpPr>
        <p:spPr>
          <a:xfrm>
            <a:off x="251520" y="5273625"/>
            <a:ext cx="3168352" cy="523220"/>
          </a:xfrm>
          <a:prstGeom prst="rect">
            <a:avLst/>
          </a:prstGeom>
          <a:noFill/>
          <a:ln>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החזרת רשת צל</a:t>
            </a:r>
          </a:p>
        </p:txBody>
      </p:sp>
    </p:spTree>
    <p:extLst>
      <p:ext uri="{BB962C8B-B14F-4D97-AF65-F5344CB8AC3E}">
        <p14:creationId xmlns:p14="http://schemas.microsoft.com/office/powerpoint/2010/main" val="215359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5400" b="1" dirty="0">
                <a:solidFill>
                  <a:srgbClr val="FFFF00"/>
                </a:solidFill>
                <a:latin typeface="Guttman Yad-Brush" panose="02010401010101010101" pitchFamily="2" charset="-79"/>
                <a:cs typeface="Guttman Yad-Brush" panose="02010401010101010101" pitchFamily="2" charset="-79"/>
              </a:rPr>
              <a:t>עונה אביבית</a:t>
            </a:r>
          </a:p>
        </p:txBody>
      </p:sp>
      <p:graphicFrame>
        <p:nvGraphicFramePr>
          <p:cNvPr id="6" name="Content Placeholder 5"/>
          <p:cNvGraphicFramePr>
            <a:graphicFrameLocks noGrp="1"/>
          </p:cNvGraphicFramePr>
          <p:nvPr>
            <p:ph idx="1"/>
            <p:extLst/>
          </p:nvPr>
        </p:nvGraphicFramePr>
        <p:xfrm>
          <a:off x="179508" y="1600200"/>
          <a:ext cx="8712972" cy="1396752"/>
        </p:xfrm>
        <a:graphic>
          <a:graphicData uri="http://schemas.openxmlformats.org/drawingml/2006/table">
            <a:tbl>
              <a:tblPr rtl="1" firstRow="1" bandRow="1">
                <a:tableStyleId>{5C22544A-7EE6-4342-B048-85BDC9FD1C3A}</a:tableStyleId>
              </a:tblPr>
              <a:tblGrid>
                <a:gridCol w="726081">
                  <a:extLst>
                    <a:ext uri="{9D8B030D-6E8A-4147-A177-3AD203B41FA5}">
                      <a16:colId xmlns:a16="http://schemas.microsoft.com/office/drawing/2014/main" xmlns="" val="20000"/>
                    </a:ext>
                  </a:extLst>
                </a:gridCol>
                <a:gridCol w="726081">
                  <a:extLst>
                    <a:ext uri="{9D8B030D-6E8A-4147-A177-3AD203B41FA5}">
                      <a16:colId xmlns:a16="http://schemas.microsoft.com/office/drawing/2014/main" xmlns="" val="20001"/>
                    </a:ext>
                  </a:extLst>
                </a:gridCol>
                <a:gridCol w="726081">
                  <a:extLst>
                    <a:ext uri="{9D8B030D-6E8A-4147-A177-3AD203B41FA5}">
                      <a16:colId xmlns:a16="http://schemas.microsoft.com/office/drawing/2014/main" xmlns="" val="20002"/>
                    </a:ext>
                  </a:extLst>
                </a:gridCol>
                <a:gridCol w="726081">
                  <a:extLst>
                    <a:ext uri="{9D8B030D-6E8A-4147-A177-3AD203B41FA5}">
                      <a16:colId xmlns:a16="http://schemas.microsoft.com/office/drawing/2014/main" xmlns="" val="20003"/>
                    </a:ext>
                  </a:extLst>
                </a:gridCol>
                <a:gridCol w="726081">
                  <a:extLst>
                    <a:ext uri="{9D8B030D-6E8A-4147-A177-3AD203B41FA5}">
                      <a16:colId xmlns:a16="http://schemas.microsoft.com/office/drawing/2014/main" xmlns="" val="20004"/>
                    </a:ext>
                  </a:extLst>
                </a:gridCol>
                <a:gridCol w="726081">
                  <a:extLst>
                    <a:ext uri="{9D8B030D-6E8A-4147-A177-3AD203B41FA5}">
                      <a16:colId xmlns:a16="http://schemas.microsoft.com/office/drawing/2014/main" xmlns="" val="20005"/>
                    </a:ext>
                  </a:extLst>
                </a:gridCol>
                <a:gridCol w="726081">
                  <a:extLst>
                    <a:ext uri="{9D8B030D-6E8A-4147-A177-3AD203B41FA5}">
                      <a16:colId xmlns:a16="http://schemas.microsoft.com/office/drawing/2014/main" xmlns="" val="20006"/>
                    </a:ext>
                  </a:extLst>
                </a:gridCol>
                <a:gridCol w="726081">
                  <a:extLst>
                    <a:ext uri="{9D8B030D-6E8A-4147-A177-3AD203B41FA5}">
                      <a16:colId xmlns:a16="http://schemas.microsoft.com/office/drawing/2014/main" xmlns="" val="20007"/>
                    </a:ext>
                  </a:extLst>
                </a:gridCol>
                <a:gridCol w="726081">
                  <a:extLst>
                    <a:ext uri="{9D8B030D-6E8A-4147-A177-3AD203B41FA5}">
                      <a16:colId xmlns:a16="http://schemas.microsoft.com/office/drawing/2014/main" xmlns="" val="20008"/>
                    </a:ext>
                  </a:extLst>
                </a:gridCol>
                <a:gridCol w="726081">
                  <a:extLst>
                    <a:ext uri="{9D8B030D-6E8A-4147-A177-3AD203B41FA5}">
                      <a16:colId xmlns:a16="http://schemas.microsoft.com/office/drawing/2014/main" xmlns="" val="20009"/>
                    </a:ext>
                  </a:extLst>
                </a:gridCol>
                <a:gridCol w="726081">
                  <a:extLst>
                    <a:ext uri="{9D8B030D-6E8A-4147-A177-3AD203B41FA5}">
                      <a16:colId xmlns:a16="http://schemas.microsoft.com/office/drawing/2014/main" xmlns="" val="20010"/>
                    </a:ext>
                  </a:extLst>
                </a:gridCol>
                <a:gridCol w="726081">
                  <a:extLst>
                    <a:ext uri="{9D8B030D-6E8A-4147-A177-3AD203B41FA5}">
                      <a16:colId xmlns:a16="http://schemas.microsoft.com/office/drawing/2014/main" xmlns="" val="20011"/>
                    </a:ext>
                  </a:extLst>
                </a:gridCol>
              </a:tblGrid>
              <a:tr h="1396752">
                <a:tc>
                  <a:txBody>
                    <a:bodyPr/>
                    <a:lstStyle/>
                    <a:p>
                      <a:pPr algn="ctr" rtl="1"/>
                      <a:r>
                        <a:rPr lang="he-IL" sz="3600" b="1" dirty="0">
                          <a:solidFill>
                            <a:srgbClr val="FFFF00"/>
                          </a:solidFill>
                        </a:rPr>
                        <a:t>7</a:t>
                      </a:r>
                    </a:p>
                  </a:txBody>
                  <a:tcPr anchor="ctr"/>
                </a:tc>
                <a:tc>
                  <a:txBody>
                    <a:bodyPr/>
                    <a:lstStyle/>
                    <a:p>
                      <a:pPr algn="ctr" rtl="1"/>
                      <a:r>
                        <a:rPr lang="en-US" sz="3600" b="1" dirty="0">
                          <a:solidFill>
                            <a:srgbClr val="FFFF00"/>
                          </a:solidFill>
                        </a:rPr>
                        <a:t>8</a:t>
                      </a:r>
                      <a:endParaRPr lang="he-IL" sz="3600" b="1" dirty="0">
                        <a:solidFill>
                          <a:srgbClr val="FFFF00"/>
                        </a:solidFill>
                      </a:endParaRPr>
                    </a:p>
                  </a:txBody>
                  <a:tcPr anchor="ctr"/>
                </a:tc>
                <a:tc>
                  <a:txBody>
                    <a:bodyPr/>
                    <a:lstStyle/>
                    <a:p>
                      <a:pPr algn="ctr" rtl="1"/>
                      <a:r>
                        <a:rPr lang="he-IL" sz="3600" b="1" dirty="0">
                          <a:solidFill>
                            <a:srgbClr val="FFFF00"/>
                          </a:solidFill>
                        </a:rPr>
                        <a:t>9</a:t>
                      </a:r>
                    </a:p>
                  </a:txBody>
                  <a:tcPr anchor="ctr"/>
                </a:tc>
                <a:tc>
                  <a:txBody>
                    <a:bodyPr/>
                    <a:lstStyle/>
                    <a:p>
                      <a:pPr algn="ctr" rtl="1"/>
                      <a:r>
                        <a:rPr lang="he-IL" sz="3600" b="1" dirty="0">
                          <a:solidFill>
                            <a:srgbClr val="FFFF00"/>
                          </a:solidFill>
                        </a:rPr>
                        <a:t>10</a:t>
                      </a:r>
                    </a:p>
                  </a:txBody>
                  <a:tcPr anchor="ctr"/>
                </a:tc>
                <a:tc>
                  <a:txBody>
                    <a:bodyPr/>
                    <a:lstStyle/>
                    <a:p>
                      <a:pPr algn="ctr" rtl="1"/>
                      <a:r>
                        <a:rPr lang="he-IL" sz="3600" b="1" dirty="0">
                          <a:solidFill>
                            <a:srgbClr val="FFFF00"/>
                          </a:solidFill>
                        </a:rPr>
                        <a:t>11</a:t>
                      </a:r>
                    </a:p>
                  </a:txBody>
                  <a:tcPr anchor="ctr"/>
                </a:tc>
                <a:tc>
                  <a:txBody>
                    <a:bodyPr/>
                    <a:lstStyle/>
                    <a:p>
                      <a:pPr algn="ctr" rtl="1"/>
                      <a:r>
                        <a:rPr lang="he-IL" sz="3600" b="1" dirty="0">
                          <a:solidFill>
                            <a:srgbClr val="FFFF00"/>
                          </a:solidFill>
                        </a:rPr>
                        <a:t>12</a:t>
                      </a:r>
                    </a:p>
                  </a:txBody>
                  <a:tcPr anchor="ctr"/>
                </a:tc>
                <a:tc>
                  <a:txBody>
                    <a:bodyPr/>
                    <a:lstStyle/>
                    <a:p>
                      <a:pPr algn="ctr" rtl="1"/>
                      <a:r>
                        <a:rPr lang="he-IL" sz="3600" b="1" dirty="0">
                          <a:solidFill>
                            <a:srgbClr val="FFFF00"/>
                          </a:solidFill>
                        </a:rPr>
                        <a:t>1</a:t>
                      </a:r>
                    </a:p>
                  </a:txBody>
                  <a:tcPr anchor="ctr"/>
                </a:tc>
                <a:tc>
                  <a:txBody>
                    <a:bodyPr/>
                    <a:lstStyle/>
                    <a:p>
                      <a:pPr algn="ctr" rtl="1"/>
                      <a:r>
                        <a:rPr lang="he-IL" sz="3600" b="1" dirty="0">
                          <a:solidFill>
                            <a:srgbClr val="FFFF00"/>
                          </a:solidFill>
                        </a:rPr>
                        <a:t>2</a:t>
                      </a:r>
                    </a:p>
                  </a:txBody>
                  <a:tcPr anchor="ctr"/>
                </a:tc>
                <a:tc>
                  <a:txBody>
                    <a:bodyPr/>
                    <a:lstStyle/>
                    <a:p>
                      <a:pPr algn="ctr" rtl="1"/>
                      <a:r>
                        <a:rPr lang="he-IL" sz="3600" b="1" dirty="0">
                          <a:solidFill>
                            <a:srgbClr val="FFFF00"/>
                          </a:solidFill>
                        </a:rPr>
                        <a:t>3</a:t>
                      </a:r>
                    </a:p>
                  </a:txBody>
                  <a:tcPr anchor="ctr"/>
                </a:tc>
                <a:tc>
                  <a:txBody>
                    <a:bodyPr/>
                    <a:lstStyle/>
                    <a:p>
                      <a:pPr algn="ctr" rtl="1"/>
                      <a:r>
                        <a:rPr lang="he-IL" sz="3600" b="1" dirty="0">
                          <a:solidFill>
                            <a:srgbClr val="FFFF00"/>
                          </a:solidFill>
                        </a:rPr>
                        <a:t>4</a:t>
                      </a:r>
                    </a:p>
                  </a:txBody>
                  <a:tcPr anchor="ctr"/>
                </a:tc>
                <a:tc>
                  <a:txBody>
                    <a:bodyPr/>
                    <a:lstStyle/>
                    <a:p>
                      <a:pPr algn="ctr" rtl="1"/>
                      <a:r>
                        <a:rPr lang="he-IL" sz="3600" b="1" dirty="0">
                          <a:solidFill>
                            <a:srgbClr val="FFFF00"/>
                          </a:solidFill>
                        </a:rPr>
                        <a:t>5</a:t>
                      </a:r>
                    </a:p>
                  </a:txBody>
                  <a:tcPr anchor="ctr"/>
                </a:tc>
                <a:tc>
                  <a:txBody>
                    <a:bodyPr/>
                    <a:lstStyle/>
                    <a:p>
                      <a:pPr algn="ctr" rtl="1"/>
                      <a:r>
                        <a:rPr lang="he-IL" sz="3600" b="1" dirty="0">
                          <a:solidFill>
                            <a:srgbClr val="FFFF00"/>
                          </a:solidFill>
                        </a:rPr>
                        <a:t>6</a:t>
                      </a:r>
                    </a:p>
                  </a:txBody>
                  <a:tcPr anchor="ctr"/>
                </a:tc>
                <a:extLst>
                  <a:ext uri="{0D108BD9-81ED-4DB2-BD59-A6C34878D82A}">
                    <a16:rowId xmlns:a16="http://schemas.microsoft.com/office/drawing/2014/main" xmlns="" val="10000"/>
                  </a:ext>
                </a:extLst>
              </a:tr>
            </a:tbl>
          </a:graphicData>
        </a:graphic>
      </p:graphicFrame>
      <p:sp>
        <p:nvSpPr>
          <p:cNvPr id="7" name="TextBox 6"/>
          <p:cNvSpPr txBox="1"/>
          <p:nvPr/>
        </p:nvSpPr>
        <p:spPr>
          <a:xfrm>
            <a:off x="7884368" y="3240461"/>
            <a:ext cx="1152128" cy="523220"/>
          </a:xfrm>
          <a:prstGeom prst="rect">
            <a:avLst/>
          </a:prstGeom>
          <a:noFill/>
          <a:ln>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חיטוי?</a:t>
            </a:r>
          </a:p>
        </p:txBody>
      </p:sp>
      <p:sp>
        <p:nvSpPr>
          <p:cNvPr id="8" name="TextBox 7"/>
          <p:cNvSpPr txBox="1"/>
          <p:nvPr/>
        </p:nvSpPr>
        <p:spPr>
          <a:xfrm>
            <a:off x="3275856" y="3933056"/>
            <a:ext cx="1584176" cy="523220"/>
          </a:xfrm>
          <a:prstGeom prst="rect">
            <a:avLst/>
          </a:prstGeom>
          <a:noFill/>
          <a:ln>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שתילה</a:t>
            </a:r>
          </a:p>
        </p:txBody>
      </p:sp>
      <p:sp>
        <p:nvSpPr>
          <p:cNvPr id="10" name="TextBox 9"/>
          <p:cNvSpPr txBox="1"/>
          <p:nvPr/>
        </p:nvSpPr>
        <p:spPr>
          <a:xfrm>
            <a:off x="251520" y="3284629"/>
            <a:ext cx="1440160" cy="523220"/>
          </a:xfrm>
          <a:prstGeom prst="rect">
            <a:avLst/>
          </a:prstGeom>
          <a:solidFill>
            <a:srgbClr val="00B050"/>
          </a:solidFill>
          <a:ln>
            <a:solidFill>
              <a:srgbClr val="00B05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קטיף</a:t>
            </a:r>
          </a:p>
        </p:txBody>
      </p:sp>
      <p:sp>
        <p:nvSpPr>
          <p:cNvPr id="11" name="TextBox 10"/>
          <p:cNvSpPr txBox="1"/>
          <p:nvPr/>
        </p:nvSpPr>
        <p:spPr>
          <a:xfrm>
            <a:off x="1979712" y="4581128"/>
            <a:ext cx="2880320" cy="523220"/>
          </a:xfrm>
          <a:prstGeom prst="rect">
            <a:avLst/>
          </a:prstGeom>
          <a:noFill/>
          <a:ln>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כיסוי פלסטיק?</a:t>
            </a:r>
          </a:p>
        </p:txBody>
      </p:sp>
      <p:sp>
        <p:nvSpPr>
          <p:cNvPr id="12" name="TextBox 11"/>
          <p:cNvSpPr txBox="1"/>
          <p:nvPr/>
        </p:nvSpPr>
        <p:spPr>
          <a:xfrm>
            <a:off x="251520" y="5273625"/>
            <a:ext cx="2448272" cy="523220"/>
          </a:xfrm>
          <a:prstGeom prst="rect">
            <a:avLst/>
          </a:prstGeom>
          <a:noFill/>
          <a:ln>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FFFFFF"/>
                </a:solidFill>
                <a:effectLst/>
                <a:uLnTx/>
                <a:uFillTx/>
                <a:latin typeface="Arial"/>
                <a:ea typeface="+mn-ea"/>
                <a:cs typeface="Arial"/>
              </a:rPr>
              <a:t>רשת צל?</a:t>
            </a:r>
          </a:p>
        </p:txBody>
      </p:sp>
    </p:spTree>
    <p:extLst>
      <p:ext uri="{BB962C8B-B14F-4D97-AF65-F5344CB8AC3E}">
        <p14:creationId xmlns:p14="http://schemas.microsoft.com/office/powerpoint/2010/main" val="194123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rtl="1"/>
            <a:r>
              <a:rPr lang="he-IL" dirty="0" err="1"/>
              <a:t>קימחונית</a:t>
            </a:r>
            <a:endParaRPr lang="en-US" dirty="0"/>
          </a:p>
        </p:txBody>
      </p:sp>
      <p:sp>
        <p:nvSpPr>
          <p:cNvPr id="3" name="Content Placeholder 2"/>
          <p:cNvSpPr>
            <a:spLocks noGrp="1"/>
          </p:cNvSpPr>
          <p:nvPr>
            <p:ph idx="1"/>
          </p:nvPr>
        </p:nvSpPr>
        <p:spPr>
          <a:xfrm>
            <a:off x="251520" y="1143000"/>
            <a:ext cx="8732169" cy="4525963"/>
          </a:xfrm>
        </p:spPr>
        <p:txBody>
          <a:bodyPr/>
          <a:lstStyle/>
          <a:p>
            <a:pPr marL="0" indent="0" algn="r" rtl="1">
              <a:buNone/>
            </a:pPr>
            <a:r>
              <a:rPr lang="he-IL" dirty="0"/>
              <a:t>האם פרוטוקול הגמעות מתאים לגידול אביבי?  </a:t>
            </a:r>
          </a:p>
          <a:p>
            <a:pPr marL="0" indent="0" algn="r" rtl="1">
              <a:buNone/>
            </a:pPr>
            <a:r>
              <a:rPr lang="he-IL" dirty="0"/>
              <a:t>או צריך טיפולים סדירים....</a:t>
            </a:r>
            <a:endParaRPr lang="en-US" dirty="0"/>
          </a:p>
        </p:txBody>
      </p:sp>
      <p:pic>
        <p:nvPicPr>
          <p:cNvPr id="10242" name="Picture 2" descr="H:\שהמ\הרצאות\מצגת גידול פלפל קיץ - קורס ירקות 2014\תמונות מוכנות\קימחונית-Optimiz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89" y="2362200"/>
            <a:ext cx="4851400" cy="36385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44" name="Picture 4" descr="H:\שהמ\הרצאות\מצגת גידול פלפל קיץ - קורס ירקות 2014\תמונות מוכנות\קימחונית בפלפל-Optimized.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7903"/>
          <a:stretch/>
        </p:blipFill>
        <p:spPr bwMode="auto">
          <a:xfrm>
            <a:off x="4868889" y="2260833"/>
            <a:ext cx="4157688" cy="45511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913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580" y="137160"/>
            <a:ext cx="8229600" cy="1143000"/>
          </a:xfrm>
        </p:spPr>
        <p:txBody>
          <a:bodyPr/>
          <a:lstStyle/>
          <a:p>
            <a:pPr rtl="1"/>
            <a:r>
              <a:rPr lang="he-IL" dirty="0"/>
              <a:t>אקריות אדומות ואקריות עיוותים</a:t>
            </a:r>
            <a:endParaRPr lang="en-US" dirty="0"/>
          </a:p>
        </p:txBody>
      </p:sp>
      <p:pic>
        <p:nvPicPr>
          <p:cNvPr id="11267" name="Picture 3" descr="H:\שהמ\הרצאות\מצגת גידול פלפל קיץ - קורס ירקות 2014\תמונות מוכנות\DSCF0625-Optimiz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936" y="1833372"/>
            <a:ext cx="5129080" cy="38468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271" name="Picture 7" descr="H:\שהמ\הרצאות\מצגת גידול פלפל קיץ - קורס ירקות 2014\תמונות מוכנות\אקרית העיוותים-Optimiz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73294"/>
            <a:ext cx="3995936" cy="29894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270" name="Picture 6" descr="H:\שהמ\הרצאות\מצגת גידול פלפל קיץ - קורס ירקות 2014\תמונות מוכנות\אקרית העיוותים 2 (2)-Optimize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214" t="17602" b="11044"/>
          <a:stretch/>
        </p:blipFill>
        <p:spPr bwMode="auto">
          <a:xfrm>
            <a:off x="-86777" y="4195061"/>
            <a:ext cx="4082713" cy="23488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742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fade">
                                      <p:cBhvr>
                                        <p:cTn id="7" dur="5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71"/>
                                        </p:tgtEl>
                                        <p:attrNameLst>
                                          <p:attrName>style.visibility</p:attrName>
                                        </p:attrNameLst>
                                      </p:cBhvr>
                                      <p:to>
                                        <p:strVal val="visible"/>
                                      </p:to>
                                    </p:set>
                                    <p:animEffect transition="in" filter="fade">
                                      <p:cBhvr>
                                        <p:cTn id="12" dur="500"/>
                                        <p:tgtEl>
                                          <p:spTgt spid="11271"/>
                                        </p:tgtEl>
                                      </p:cBhvr>
                                    </p:animEffect>
                                  </p:childTnLst>
                                </p:cTn>
                              </p:par>
                              <p:par>
                                <p:cTn id="13" presetID="10" presetClass="entr" presetSubtype="0" fill="hold" nodeType="withEffect">
                                  <p:stCondLst>
                                    <p:cond delay="0"/>
                                  </p:stCondLst>
                                  <p:childTnLst>
                                    <p:set>
                                      <p:cBhvr>
                                        <p:cTn id="14" dur="1" fill="hold">
                                          <p:stCondLst>
                                            <p:cond delay="0"/>
                                          </p:stCondLst>
                                        </p:cTn>
                                        <p:tgtEl>
                                          <p:spTgt spid="11270"/>
                                        </p:tgtEl>
                                        <p:attrNameLst>
                                          <p:attrName>style.visibility</p:attrName>
                                        </p:attrNameLst>
                                      </p:cBhvr>
                                      <p:to>
                                        <p:strVal val="visible"/>
                                      </p:to>
                                    </p:set>
                                    <p:animEffect transition="in" filter="fade">
                                      <p:cBhvr>
                                        <p:cTn id="15" dur="5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xmlns="" id="{626471D1-B16C-4A31-B82C-2F5CB8902FD2}"/>
              </a:ext>
            </a:extLst>
          </p:cNvPr>
          <p:cNvSpPr>
            <a:spLocks noGrp="1"/>
          </p:cNvSpPr>
          <p:nvPr>
            <p:ph type="title"/>
          </p:nvPr>
        </p:nvSpPr>
        <p:spPr>
          <a:xfrm>
            <a:off x="755576" y="1772816"/>
            <a:ext cx="7773338" cy="3528392"/>
          </a:xfrm>
        </p:spPr>
        <p:txBody>
          <a:bodyPr>
            <a:normAutofit/>
          </a:bodyPr>
          <a:lstStyle/>
          <a:p>
            <a:r>
              <a:rPr lang="en-US" b="1" dirty="0" smtClean="0"/>
              <a:t>Epilogue</a:t>
            </a:r>
            <a:r>
              <a:rPr lang="he-IL" b="1" dirty="0"/>
              <a:t/>
            </a:r>
            <a:br>
              <a:rPr lang="he-IL" b="1" dirty="0"/>
            </a:br>
            <a:r>
              <a:rPr lang="he-IL" b="1" dirty="0"/>
              <a:t>השנה כמובן אין בור ואין יבוא!</a:t>
            </a:r>
            <a:br>
              <a:rPr lang="he-IL" b="1" dirty="0"/>
            </a:br>
            <a:r>
              <a:rPr lang="he-IL" b="1" dirty="0"/>
              <a:t>לא היה חורף ולא </a:t>
            </a:r>
            <a:r>
              <a:rPr lang="he-IL" b="1" dirty="0" smtClean="0"/>
              <a:t>הייתה </a:t>
            </a:r>
            <a:r>
              <a:rPr lang="he-IL" b="1" dirty="0"/>
              <a:t>הפסקת הגידול ביתר אזורי הארץ</a:t>
            </a:r>
            <a:br>
              <a:rPr lang="he-IL" b="1" dirty="0"/>
            </a:br>
            <a:r>
              <a:rPr lang="he-IL" b="1" dirty="0"/>
              <a:t>התוצאה .... </a:t>
            </a:r>
            <a:br>
              <a:rPr lang="he-IL" b="1" dirty="0"/>
            </a:br>
            <a:r>
              <a:rPr lang="he-IL" b="1" dirty="0" err="1"/>
              <a:t>הכל</a:t>
            </a:r>
            <a:r>
              <a:rPr lang="he-IL" b="1" dirty="0"/>
              <a:t> התלוי במזג אויר חם ונזקי </a:t>
            </a:r>
            <a:r>
              <a:rPr lang="he-IL" b="1" dirty="0" err="1"/>
              <a:t>תריפס</a:t>
            </a:r>
            <a:r>
              <a:rPr lang="he-IL" b="1" dirty="0"/>
              <a:t> כדי לווסת את השיווק!</a:t>
            </a:r>
            <a:br>
              <a:rPr lang="he-IL" b="1" dirty="0"/>
            </a:br>
            <a:r>
              <a:rPr lang="he-IL" b="1" dirty="0"/>
              <a:t/>
            </a:r>
            <a:br>
              <a:rPr lang="he-IL" b="1" dirty="0"/>
            </a:br>
            <a:r>
              <a:rPr lang="he-IL" b="1" dirty="0"/>
              <a:t>בסה"כ, המצב קשה לכולם</a:t>
            </a:r>
            <a:br>
              <a:rPr lang="he-IL" b="1" dirty="0"/>
            </a:br>
            <a:endParaRPr lang="he-IL" b="1" dirty="0"/>
          </a:p>
        </p:txBody>
      </p:sp>
    </p:spTree>
    <p:extLst>
      <p:ext uri="{BB962C8B-B14F-4D97-AF65-F5344CB8AC3E}">
        <p14:creationId xmlns:p14="http://schemas.microsoft.com/office/powerpoint/2010/main" val="400258559"/>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Picture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WordArt 3"/>
          <p:cNvSpPr>
            <a:spLocks noChangeArrowheads="1" noChangeShapeType="1" noTextEdit="1"/>
          </p:cNvSpPr>
          <p:nvPr/>
        </p:nvSpPr>
        <p:spPr bwMode="auto">
          <a:xfrm>
            <a:off x="1600200" y="4724400"/>
            <a:ext cx="523875" cy="142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0"/>
            <a:r>
              <a:rPr lang="en-US" sz="800" kern="10">
                <a:gradFill rotWithShape="1">
                  <a:gsLst>
                    <a:gs pos="0">
                      <a:srgbClr val="FFFF00"/>
                    </a:gs>
                    <a:gs pos="100000">
                      <a:srgbClr val="FF9933"/>
                    </a:gs>
                  </a:gsLst>
                  <a:path path="rect">
                    <a:fillToRect l="50000" t="50000" r="50000" b="50000"/>
                  </a:path>
                </a:gradFill>
                <a:effectLst>
                  <a:outerShdw dist="35921" dir="2700000" algn="ctr" rotWithShape="0">
                    <a:srgbClr val="CC0000"/>
                  </a:outerShdw>
                </a:effectLst>
                <a:latin typeface="Comic Sans MS"/>
              </a:rPr>
              <a:t>Thank you </a:t>
            </a:r>
            <a:endParaRPr lang="he-IL" sz="800" kern="10">
              <a:gradFill rotWithShape="1">
                <a:gsLst>
                  <a:gs pos="0">
                    <a:srgbClr val="FFFF00"/>
                  </a:gs>
                  <a:gs pos="100000">
                    <a:srgbClr val="FF9933"/>
                  </a:gs>
                </a:gsLst>
                <a:path path="rect">
                  <a:fillToRect l="50000" t="50000" r="50000" b="50000"/>
                </a:path>
              </a:gradFill>
              <a:effectLst>
                <a:outerShdw dist="35921" dir="2700000" algn="ctr" rotWithShape="0">
                  <a:srgbClr val="CC0000"/>
                </a:outerShdw>
              </a:effectLst>
              <a:latin typeface="Comic Sans MS"/>
            </a:endParaRPr>
          </a:p>
        </p:txBody>
      </p:sp>
      <p:sp>
        <p:nvSpPr>
          <p:cNvPr id="7" name="כותרת 1"/>
          <p:cNvSpPr txBox="1">
            <a:spLocks/>
          </p:cNvSpPr>
          <p:nvPr/>
        </p:nvSpPr>
        <p:spPr>
          <a:xfrm>
            <a:off x="683568" y="1196752"/>
            <a:ext cx="8229600" cy="1143000"/>
          </a:xfrm>
          <a:prstGeom prst="rect">
            <a:avLst/>
          </a:prstGeom>
        </p:spPr>
        <p:txBody>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9pPr>
          </a:lstStyle>
          <a:p>
            <a:pPr algn="r" rtl="1">
              <a:defRPr/>
            </a:pPr>
            <a:r>
              <a:rPr lang="he-IL" sz="5400" b="1" dirty="0">
                <a:solidFill>
                  <a:srgbClr val="FFFF00"/>
                </a:solidFill>
              </a:rPr>
              <a:t>לעתיד אופטימי...</a:t>
            </a:r>
            <a:endParaRPr lang="he-IL" sz="5400" dirty="0"/>
          </a:p>
        </p:txBody>
      </p:sp>
      <p:sp>
        <p:nvSpPr>
          <p:cNvPr id="28679" name="כותרת 3"/>
          <p:cNvSpPr txBox="1">
            <a:spLocks/>
          </p:cNvSpPr>
          <p:nvPr/>
        </p:nvSpPr>
        <p:spPr bwMode="auto">
          <a:xfrm>
            <a:off x="0" y="750316"/>
            <a:ext cx="9144000" cy="4509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85800" indent="-6858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he-IL" sz="4000" dirty="0">
              <a:solidFill>
                <a:srgbClr val="FFFF00"/>
              </a:solidFill>
            </a:endParaRPr>
          </a:p>
          <a:p>
            <a:pPr eaLnBrk="1" hangingPunct="1">
              <a:buFont typeface="Wingdings" pitchFamily="2" charset="2"/>
              <a:buChar char="ü"/>
            </a:pPr>
            <a:endParaRPr lang="he-IL" sz="4000" dirty="0">
              <a:solidFill>
                <a:srgbClr val="FFFF00"/>
              </a:solidFill>
            </a:endParaRPr>
          </a:p>
          <a:p>
            <a:pPr eaLnBrk="1" hangingPunct="1">
              <a:buFont typeface="Wingdings" pitchFamily="2" charset="2"/>
              <a:buChar char="ü"/>
            </a:pPr>
            <a:endParaRPr lang="he-IL" sz="4000" dirty="0">
              <a:solidFill>
                <a:srgbClr val="FFFF00"/>
              </a:solidFill>
            </a:endParaRPr>
          </a:p>
        </p:txBody>
      </p:sp>
      <p:sp>
        <p:nvSpPr>
          <p:cNvPr id="62466" name="AutoShape 2" descr="תוצאת תמונה עבור ‪pot of gold‬‏"/>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62467" name="Picture 3"/>
          <p:cNvPicPr>
            <a:picLocks noChangeAspect="1" noChangeArrowheads="1"/>
          </p:cNvPicPr>
          <p:nvPr/>
        </p:nvPicPr>
        <p:blipFill>
          <a:blip r:embed="rId4" cstate="print"/>
          <a:srcRect/>
          <a:stretch>
            <a:fillRect/>
          </a:stretch>
        </p:blipFill>
        <p:spPr bwMode="auto">
          <a:xfrm>
            <a:off x="2824425" y="3212976"/>
            <a:ext cx="1198224" cy="1656184"/>
          </a:xfrm>
          <a:prstGeom prst="rect">
            <a:avLst/>
          </a:prstGeom>
          <a:noFill/>
          <a:ln w="9525">
            <a:noFill/>
            <a:miter lim="800000"/>
            <a:headEnd/>
            <a:tailEnd/>
          </a:ln>
        </p:spPr>
      </p:pic>
      <p:pic>
        <p:nvPicPr>
          <p:cNvPr id="14" name="Picture 5" descr="map_home"/>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79512" y="143793"/>
            <a:ext cx="942975"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תמונה 1"/>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7740352" y="188640"/>
            <a:ext cx="1038225" cy="1035050"/>
          </a:xfrm>
          <a:prstGeom prst="rect">
            <a:avLst/>
          </a:prstGeom>
          <a:noFill/>
          <a:ln w="9525">
            <a:noFill/>
            <a:miter lim="800000"/>
            <a:headEnd/>
            <a:tailEnd/>
          </a:ln>
        </p:spPr>
      </p:pic>
      <p:pic>
        <p:nvPicPr>
          <p:cNvPr id="16" name="Picture 5" descr="http://sfile.f-static.com/image/users/184380/ftp/my_files/Vegetables/PEPPER-4COLORS.jpg?id=9793967"/>
          <p:cNvPicPr>
            <a:picLocks noChangeAspect="1" noChangeArrowheads="1"/>
          </p:cNvPicPr>
          <p:nvPr/>
        </p:nvPicPr>
        <p:blipFill>
          <a:blip r:embed="rId7" cstate="email"/>
          <a:srcRect/>
          <a:stretch>
            <a:fillRect/>
          </a:stretch>
        </p:blipFill>
        <p:spPr bwMode="auto">
          <a:xfrm>
            <a:off x="2453925" y="4869160"/>
            <a:ext cx="1949416" cy="1440160"/>
          </a:xfrm>
          <a:prstGeom prst="rect">
            <a:avLst/>
          </a:prstGeom>
          <a:noFill/>
        </p:spPr>
      </p:pic>
    </p:spTree>
    <p:extLst>
      <p:ext uri="{BB962C8B-B14F-4D97-AF65-F5344CB8AC3E}">
        <p14:creationId xmlns:p14="http://schemas.microsoft.com/office/powerpoint/2010/main" val="1900967206"/>
      </p:ext>
    </p:extLst>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logo%20m">
            <a:extLst>
              <a:ext uri="{FF2B5EF4-FFF2-40B4-BE49-F238E27FC236}">
                <a16:creationId xmlns:a16="http://schemas.microsoft.com/office/drawing/2014/main" xmlns="" id="{9F77672E-EC7F-456D-BF15-B24A91955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5113" y="0"/>
            <a:ext cx="1258887"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3" descr="vegetable%20logo">
            <a:extLst>
              <a:ext uri="{FF2B5EF4-FFF2-40B4-BE49-F238E27FC236}">
                <a16:creationId xmlns:a16="http://schemas.microsoft.com/office/drawing/2014/main" xmlns="" id="{D5B9DC69-452F-4216-92C1-F6E64237F9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87438"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00" name="Rectangle 4">
            <a:extLst>
              <a:ext uri="{FF2B5EF4-FFF2-40B4-BE49-F238E27FC236}">
                <a16:creationId xmlns:a16="http://schemas.microsoft.com/office/drawing/2014/main" xmlns="" id="{071C76E2-E4DC-47B3-82FF-B59F248C1210}"/>
              </a:ext>
            </a:extLst>
          </p:cNvPr>
          <p:cNvSpPr>
            <a:spLocks noGrp="1" noChangeArrowheads="1"/>
          </p:cNvSpPr>
          <p:nvPr>
            <p:ph type="ctrTitle"/>
          </p:nvPr>
        </p:nvSpPr>
        <p:spPr>
          <a:xfrm>
            <a:off x="611188" y="323850"/>
            <a:ext cx="7786687" cy="892175"/>
          </a:xfrm>
        </p:spPr>
        <p:txBody>
          <a:bodyPr>
            <a:normAutofit fontScale="90000"/>
          </a:bodyPr>
          <a:lstStyle/>
          <a:p>
            <a:pPr eaLnBrk="1" hangingPunct="1">
              <a:defRPr/>
            </a:pPr>
            <a:r>
              <a:rPr lang="he-IL" altLang="he-IL" sz="3000" dirty="0"/>
              <a:t>שוק מקומי פלפל עונות 2014/15 - 2017/18 </a:t>
            </a:r>
            <a:br>
              <a:rPr lang="he-IL" altLang="he-IL" sz="3000" dirty="0"/>
            </a:br>
            <a:r>
              <a:rPr lang="he-IL" altLang="he-IL" sz="3000" dirty="0"/>
              <a:t>לפי אזור באלפי טון </a:t>
            </a:r>
            <a:endParaRPr lang="en-US" altLang="he-IL" sz="3000" dirty="0"/>
          </a:p>
        </p:txBody>
      </p:sp>
      <p:pic>
        <p:nvPicPr>
          <p:cNvPr id="19461" name="תמונה 1">
            <a:extLst>
              <a:ext uri="{FF2B5EF4-FFF2-40B4-BE49-F238E27FC236}">
                <a16:creationId xmlns:a16="http://schemas.microsoft.com/office/drawing/2014/main" xmlns="" id="{45DA8905-5619-4D57-A2C6-84F693D93DD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1963" y="1292225"/>
            <a:ext cx="7951787" cy="498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תמונה 2">
            <a:extLst>
              <a:ext uri="{FF2B5EF4-FFF2-40B4-BE49-F238E27FC236}">
                <a16:creationId xmlns:a16="http://schemas.microsoft.com/office/drawing/2014/main" xmlns="" id="{3331970B-205A-4C9C-9FEA-1BEBE530BAF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11525" y="6338888"/>
            <a:ext cx="41767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7412415"/>
      </p:ext>
    </p:extLst>
  </p:cSld>
  <p:clrMapOvr>
    <a:masterClrMapping/>
  </p:clrMapOvr>
  <p:transition/>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טיפה">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1491</TotalTime>
  <Words>875</Words>
  <Application>Microsoft Office PowerPoint</Application>
  <PresentationFormat>‫הצגה על המסך (4:3)</PresentationFormat>
  <Paragraphs>155</Paragraphs>
  <Slides>33</Slides>
  <Notes>4</Notes>
  <HiddenSlides>0</HiddenSlides>
  <MMClips>0</MMClips>
  <ScaleCrop>false</ScaleCrop>
  <HeadingPairs>
    <vt:vector size="6" baseType="variant">
      <vt:variant>
        <vt:lpstr>גופנים בשימוש</vt:lpstr>
      </vt:variant>
      <vt:variant>
        <vt:i4>9</vt:i4>
      </vt:variant>
      <vt:variant>
        <vt:lpstr>ערכת נושא</vt:lpstr>
      </vt:variant>
      <vt:variant>
        <vt:i4>4</vt:i4>
      </vt:variant>
      <vt:variant>
        <vt:lpstr>כותרות שקופיות</vt:lpstr>
      </vt:variant>
      <vt:variant>
        <vt:i4>33</vt:i4>
      </vt:variant>
    </vt:vector>
  </HeadingPairs>
  <TitlesOfParts>
    <vt:vector size="46" baseType="lpstr">
      <vt:lpstr>Arial</vt:lpstr>
      <vt:lpstr>arial black</vt:lpstr>
      <vt:lpstr>Calibri</vt:lpstr>
      <vt:lpstr>Calibri Light</vt:lpstr>
      <vt:lpstr>Comic Sans MS</vt:lpstr>
      <vt:lpstr>Guttman Yad-Brush</vt:lpstr>
      <vt:lpstr>Times New Roman</vt:lpstr>
      <vt:lpstr>Tw Cen MT</vt:lpstr>
      <vt:lpstr>Wingdings</vt:lpstr>
      <vt:lpstr>ערכת נושא Office</vt:lpstr>
      <vt:lpstr>טיפה</vt:lpstr>
      <vt:lpstr>Office Theme</vt:lpstr>
      <vt:lpstr>1_Mountain Top</vt:lpstr>
      <vt:lpstr>"מה קורה מחוץ לבועה"  אתגרים ומגמות בענף הפלפל</vt:lpstr>
      <vt:lpstr>קודם כל בדיחה.....  האם יש מדריך ארצי לפלפל?</vt:lpstr>
      <vt:lpstr>מצגת של PowerPoint</vt:lpstr>
      <vt:lpstr>מצגת של PowerPoint</vt:lpstr>
      <vt:lpstr>אז בלי תירוצים... מה עושה המדריך הארצי? </vt:lpstr>
      <vt:lpstr>מה קורה כאן ב - "בועה של הערבה" כולם יודעים .... </vt:lpstr>
      <vt:lpstr>שוק מקומי פלפל עונות 2013/14 - 2016/17  לפי אזור באלפי טון אלי דנינו – מנהל מידע ענף ירקות, מועצת הצמחים </vt:lpstr>
      <vt:lpstr>אז בואו נראה מה קורה  מחוץ לבועה?</vt:lpstr>
      <vt:lpstr>"האחות הקטנה"  בקעת הירדן וצפון ים המלח אותה עונת גידול, מועדים וזנים ... רק בקטנה! ובכל זאת מה השוני? סוג קרקע, איכות המים והגשם!</vt:lpstr>
      <vt:lpstr>מו"פ בקעת הירדן וצפון ים המלח אתגרים וכיוונים</vt:lpstr>
      <vt:lpstr>מצגת של PowerPoint</vt:lpstr>
      <vt:lpstr>מצגת של PowerPoint</vt:lpstr>
      <vt:lpstr>מו"פ דרום  אתגרים וכיוונים </vt:lpstr>
      <vt:lpstr>האתגר .... הדברת תריפס ומניעת הדבקה בווירוס TSWV</vt:lpstr>
      <vt:lpstr>             "האחות הסמויה" או "התאומה של האחות החורגת"                                  שדות נגב            (תלמי בילו, שרשרת, גילת, רנן, בית הגדי)                  לא אותה עונת גידול, לא אותם זנים, לא מייצאים, ואפילו לא אותה אדמה!                              ובכל זאת מה הדומה? אותו שוק מקומי! ואותו תריפס!</vt:lpstr>
      <vt:lpstr>מצגת של PowerPoint</vt:lpstr>
      <vt:lpstr>מצגת של PowerPoint</vt:lpstr>
      <vt:lpstr>מצגת של PowerPoint</vt:lpstr>
      <vt:lpstr>מצגת של PowerPoint</vt:lpstr>
      <vt:lpstr>האתגר ....גם לחוף כרמל! הדברת תריפס ומניעת הדבקה בווירוס TSWV</vt:lpstr>
      <vt:lpstr>מצגת של PowerPoint</vt:lpstr>
      <vt:lpstr>שוק מקומי פלפל חריף עונות 2013/14 - 2016/17  לפי אזור (טון )</vt:lpstr>
      <vt:lpstr>מצגת של PowerPoint</vt:lpstr>
      <vt:lpstr>מצגת של PowerPoint</vt:lpstr>
      <vt:lpstr>ולקראת הסיום, זוכרים? 5.6.17 – פלפל מירדן בישראל!</vt:lpstr>
      <vt:lpstr>פלפל אביבי וה- "בור של מאי"</vt:lpstr>
      <vt:lpstr>עונה חורפית</vt:lpstr>
      <vt:lpstr>עונה אביבית</vt:lpstr>
      <vt:lpstr>קימחונית</vt:lpstr>
      <vt:lpstr>אקריות אדומות ואקריות עיוותים</vt:lpstr>
      <vt:lpstr>Epilogue השנה כמובן אין בור ואין יבוא! לא היה חורף ולא הייתה הפסקת הגידול ביתר אזורי הארץ התוצאה ....  הכל התלוי במזג אויר חם ונזקי תריפס כדי לווסת את השיווק!  בסה"כ, המצב קשה לכולם </vt:lpstr>
      <vt:lpstr>מצגת של PowerPoint</vt:lpstr>
      <vt:lpstr>שוק מקומי פלפל עונות 2014/15 - 2017/18  לפי אזור באלפי טון </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פיני</dc:creator>
  <cp:lastModifiedBy>yoram</cp:lastModifiedBy>
  <cp:revision>117</cp:revision>
  <dcterms:created xsi:type="dcterms:W3CDTF">2017-06-05T11:31:51Z</dcterms:created>
  <dcterms:modified xsi:type="dcterms:W3CDTF">2018-05-29T12:14:25Z</dcterms:modified>
</cp:coreProperties>
</file>