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2" r:id="rId4"/>
    <p:sldId id="263"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85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66532E7-31CD-4081-8AD8-12D2F99DA1AF}"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1988D-66F1-422D-8893-C74543FC91A6}" type="slidenum">
              <a:rPr lang="en-US" smtClean="0"/>
              <a:pPr/>
              <a:t>‹#›</a:t>
            </a:fld>
            <a:endParaRPr lang="en-US"/>
          </a:p>
        </p:txBody>
      </p:sp>
    </p:spTree>
    <p:extLst>
      <p:ext uri="{BB962C8B-B14F-4D97-AF65-F5344CB8AC3E}">
        <p14:creationId xmlns:p14="http://schemas.microsoft.com/office/powerpoint/2010/main" val="26117662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6532E7-31CD-4081-8AD8-12D2F99DA1AF}"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1988D-66F1-422D-8893-C74543FC91A6}" type="slidenum">
              <a:rPr lang="en-US" smtClean="0"/>
              <a:pPr/>
              <a:t>‹#›</a:t>
            </a:fld>
            <a:endParaRPr lang="en-US"/>
          </a:p>
        </p:txBody>
      </p:sp>
    </p:spTree>
    <p:extLst>
      <p:ext uri="{BB962C8B-B14F-4D97-AF65-F5344CB8AC3E}">
        <p14:creationId xmlns:p14="http://schemas.microsoft.com/office/powerpoint/2010/main" val="2174955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6532E7-31CD-4081-8AD8-12D2F99DA1AF}"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1988D-66F1-422D-8893-C74543FC91A6}" type="slidenum">
              <a:rPr lang="en-US" smtClean="0"/>
              <a:pPr/>
              <a:t>‹#›</a:t>
            </a:fld>
            <a:endParaRPr lang="en-US"/>
          </a:p>
        </p:txBody>
      </p:sp>
    </p:spTree>
    <p:extLst>
      <p:ext uri="{BB962C8B-B14F-4D97-AF65-F5344CB8AC3E}">
        <p14:creationId xmlns:p14="http://schemas.microsoft.com/office/powerpoint/2010/main" val="1509915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6532E7-31CD-4081-8AD8-12D2F99DA1AF}"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1988D-66F1-422D-8893-C74543FC91A6}" type="slidenum">
              <a:rPr lang="en-US" smtClean="0"/>
              <a:pPr/>
              <a:t>‹#›</a:t>
            </a:fld>
            <a:endParaRPr lang="en-US"/>
          </a:p>
        </p:txBody>
      </p:sp>
    </p:spTree>
    <p:extLst>
      <p:ext uri="{BB962C8B-B14F-4D97-AF65-F5344CB8AC3E}">
        <p14:creationId xmlns:p14="http://schemas.microsoft.com/office/powerpoint/2010/main" val="1622457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6532E7-31CD-4081-8AD8-12D2F99DA1AF}"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1988D-66F1-422D-8893-C74543FC91A6}" type="slidenum">
              <a:rPr lang="en-US" smtClean="0"/>
              <a:pPr/>
              <a:t>‹#›</a:t>
            </a:fld>
            <a:endParaRPr lang="en-US"/>
          </a:p>
        </p:txBody>
      </p:sp>
    </p:spTree>
    <p:extLst>
      <p:ext uri="{BB962C8B-B14F-4D97-AF65-F5344CB8AC3E}">
        <p14:creationId xmlns:p14="http://schemas.microsoft.com/office/powerpoint/2010/main" val="1078577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6532E7-31CD-4081-8AD8-12D2F99DA1AF}"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61988D-66F1-422D-8893-C74543FC91A6}" type="slidenum">
              <a:rPr lang="en-US" smtClean="0"/>
              <a:pPr/>
              <a:t>‹#›</a:t>
            </a:fld>
            <a:endParaRPr lang="en-US"/>
          </a:p>
        </p:txBody>
      </p:sp>
    </p:spTree>
    <p:extLst>
      <p:ext uri="{BB962C8B-B14F-4D97-AF65-F5344CB8AC3E}">
        <p14:creationId xmlns:p14="http://schemas.microsoft.com/office/powerpoint/2010/main" val="909335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66532E7-31CD-4081-8AD8-12D2F99DA1AF}" type="datetimeFigureOut">
              <a:rPr lang="en-US" smtClean="0"/>
              <a:pPr/>
              <a:t>5/18/2015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061988D-66F1-422D-8893-C74543FC91A6}" type="slidenum">
              <a:rPr lang="en-US" smtClean="0"/>
              <a:pPr/>
              <a:t>‹#›</a:t>
            </a:fld>
            <a:endParaRPr lang="en-US"/>
          </a:p>
        </p:txBody>
      </p:sp>
    </p:spTree>
    <p:extLst>
      <p:ext uri="{BB962C8B-B14F-4D97-AF65-F5344CB8AC3E}">
        <p14:creationId xmlns:p14="http://schemas.microsoft.com/office/powerpoint/2010/main" val="3016101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66532E7-31CD-4081-8AD8-12D2F99DA1AF}" type="datetimeFigureOut">
              <a:rPr lang="en-US" smtClean="0"/>
              <a:pPr/>
              <a:t>5/18/2015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061988D-66F1-422D-8893-C74543FC91A6}" type="slidenum">
              <a:rPr lang="en-US" smtClean="0"/>
              <a:pPr/>
              <a:t>‹#›</a:t>
            </a:fld>
            <a:endParaRPr lang="en-US"/>
          </a:p>
        </p:txBody>
      </p:sp>
    </p:spTree>
    <p:extLst>
      <p:ext uri="{BB962C8B-B14F-4D97-AF65-F5344CB8AC3E}">
        <p14:creationId xmlns:p14="http://schemas.microsoft.com/office/powerpoint/2010/main" val="2501576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6532E7-31CD-4081-8AD8-12D2F99DA1AF}" type="datetimeFigureOut">
              <a:rPr lang="en-US" smtClean="0"/>
              <a:pPr/>
              <a:t>5/18/2015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061988D-66F1-422D-8893-C74543FC91A6}" type="slidenum">
              <a:rPr lang="en-US" smtClean="0"/>
              <a:pPr/>
              <a:t>‹#›</a:t>
            </a:fld>
            <a:endParaRPr lang="en-US"/>
          </a:p>
        </p:txBody>
      </p:sp>
    </p:spTree>
    <p:extLst>
      <p:ext uri="{BB962C8B-B14F-4D97-AF65-F5344CB8AC3E}">
        <p14:creationId xmlns:p14="http://schemas.microsoft.com/office/powerpoint/2010/main" val="2221911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6532E7-31CD-4081-8AD8-12D2F99DA1AF}"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61988D-66F1-422D-8893-C74543FC91A6}" type="slidenum">
              <a:rPr lang="en-US" smtClean="0"/>
              <a:pPr/>
              <a:t>‹#›</a:t>
            </a:fld>
            <a:endParaRPr lang="en-US"/>
          </a:p>
        </p:txBody>
      </p:sp>
    </p:spTree>
    <p:extLst>
      <p:ext uri="{BB962C8B-B14F-4D97-AF65-F5344CB8AC3E}">
        <p14:creationId xmlns:p14="http://schemas.microsoft.com/office/powerpoint/2010/main" val="2535004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6532E7-31CD-4081-8AD8-12D2F99DA1AF}"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61988D-66F1-422D-8893-C74543FC91A6}" type="slidenum">
              <a:rPr lang="en-US" smtClean="0"/>
              <a:pPr/>
              <a:t>‹#›</a:t>
            </a:fld>
            <a:endParaRPr lang="en-US"/>
          </a:p>
        </p:txBody>
      </p:sp>
    </p:spTree>
    <p:extLst>
      <p:ext uri="{BB962C8B-B14F-4D97-AF65-F5344CB8AC3E}">
        <p14:creationId xmlns:p14="http://schemas.microsoft.com/office/powerpoint/2010/main" val="3770361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6532E7-31CD-4081-8AD8-12D2F99DA1AF}" type="datetimeFigureOut">
              <a:rPr lang="en-US" smtClean="0"/>
              <a:pPr/>
              <a:t>5/18/2015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61988D-66F1-422D-8893-C74543FC91A6}" type="slidenum">
              <a:rPr lang="en-US" smtClean="0"/>
              <a:pPr/>
              <a:t>‹#›</a:t>
            </a:fld>
            <a:endParaRPr lang="en-US"/>
          </a:p>
        </p:txBody>
      </p:sp>
    </p:spTree>
    <p:extLst>
      <p:ext uri="{BB962C8B-B14F-4D97-AF65-F5344CB8AC3E}">
        <p14:creationId xmlns:p14="http://schemas.microsoft.com/office/powerpoint/2010/main" val="804637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33431" y="764704"/>
            <a:ext cx="8854752" cy="3602831"/>
          </a:xfrm>
        </p:spPr>
        <p:txBody>
          <a:bodyPr>
            <a:normAutofit/>
          </a:bodyPr>
          <a:lstStyle/>
          <a:p>
            <a:r>
              <a:rPr lang="he-IL" sz="8800" dirty="0" smtClean="0">
                <a:latin typeface="Guttman Adii" pitchFamily="2" charset="-79"/>
                <a:cs typeface="Guttman Adii" pitchFamily="2" charset="-79"/>
              </a:rPr>
              <a:t>מאין</a:t>
            </a:r>
            <a:r>
              <a:rPr lang="he-IL" sz="9600" dirty="0" smtClean="0">
                <a:latin typeface="Guttman Adii" pitchFamily="2" charset="-79"/>
                <a:cs typeface="Guttman Adii" pitchFamily="2" charset="-79"/>
              </a:rPr>
              <a:t> </a:t>
            </a:r>
            <a:r>
              <a:rPr lang="he-IL" sz="9600" dirty="0" smtClean="0"/>
              <a:t/>
            </a:r>
            <a:br>
              <a:rPr lang="he-IL" sz="9600" dirty="0" smtClean="0"/>
            </a:br>
            <a:r>
              <a:rPr lang="he-IL" sz="9600" dirty="0"/>
              <a:t> </a:t>
            </a:r>
            <a:r>
              <a:rPr lang="he-IL" sz="9600" dirty="0" smtClean="0"/>
              <a:t>              </a:t>
            </a:r>
            <a:r>
              <a:rPr lang="he-IL" sz="8800" dirty="0" smtClean="0">
                <a:latin typeface="Guttman Adii" pitchFamily="2" charset="-79"/>
                <a:cs typeface="Guttman Adii" pitchFamily="2" charset="-79"/>
              </a:rPr>
              <a:t>ולאן?</a:t>
            </a:r>
            <a:endParaRPr lang="en-US" sz="8800" dirty="0">
              <a:cs typeface="Guttman Adii" pitchFamily="2" charset="-79"/>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080780">
            <a:off x="3912439" y="3111652"/>
            <a:ext cx="4628344" cy="3068960"/>
          </a:xfrm>
          <a:prstGeom prst="rect">
            <a:avLst/>
          </a:prstGeom>
        </p:spPr>
      </p:pic>
      <p:sp>
        <p:nvSpPr>
          <p:cNvPr id="8" name="TextBox 7"/>
          <p:cNvSpPr txBox="1"/>
          <p:nvPr/>
        </p:nvSpPr>
        <p:spPr>
          <a:xfrm>
            <a:off x="0" y="6273225"/>
            <a:ext cx="2282997" cy="584775"/>
          </a:xfrm>
          <a:prstGeom prst="rect">
            <a:avLst/>
          </a:prstGeom>
          <a:noFill/>
        </p:spPr>
        <p:txBody>
          <a:bodyPr wrap="none" rtlCol="0">
            <a:spAutoFit/>
          </a:bodyPr>
          <a:lstStyle/>
          <a:p>
            <a:r>
              <a:rPr lang="he-IL" sz="3200" dirty="0" smtClean="0">
                <a:solidFill>
                  <a:srgbClr val="C00000"/>
                </a:solidFill>
                <a:latin typeface="Century" pitchFamily="18" charset="0"/>
              </a:rPr>
              <a:t>מאיר בן-ארצי</a:t>
            </a:r>
            <a:endParaRPr lang="en-US" sz="3200" dirty="0">
              <a:solidFill>
                <a:srgbClr val="C00000"/>
              </a:solidFill>
              <a:latin typeface="Century" pitchFamily="18"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64" y="1"/>
            <a:ext cx="1690800" cy="764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95328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246" y="-189148"/>
            <a:ext cx="8229600" cy="1143000"/>
          </a:xfrm>
        </p:spPr>
        <p:txBody>
          <a:bodyPr/>
          <a:lstStyle/>
          <a:p>
            <a:r>
              <a:rPr lang="he-IL" dirty="0" smtClean="0"/>
              <a:t>מאין?</a:t>
            </a:r>
            <a:endParaRPr lang="en-US" dirty="0"/>
          </a:p>
        </p:txBody>
      </p:sp>
      <p:sp>
        <p:nvSpPr>
          <p:cNvPr id="3" name="Content Placeholder 2"/>
          <p:cNvSpPr>
            <a:spLocks noGrp="1"/>
          </p:cNvSpPr>
          <p:nvPr>
            <p:ph idx="1"/>
          </p:nvPr>
        </p:nvSpPr>
        <p:spPr>
          <a:xfrm>
            <a:off x="-412241" y="698718"/>
            <a:ext cx="9252520" cy="864096"/>
          </a:xfrm>
        </p:spPr>
        <p:txBody>
          <a:bodyPr>
            <a:normAutofit/>
          </a:bodyPr>
          <a:lstStyle/>
          <a:p>
            <a:pPr algn="r" rtl="1"/>
            <a:r>
              <a:rPr lang="he-IL" sz="2400" dirty="0" smtClean="0"/>
              <a:t>החל משנת 2008 אנו רואים תהליך היפרדות מהשוק האירופאי הקלאסי</a:t>
            </a:r>
            <a:r>
              <a:rPr lang="he-IL" sz="2400" dirty="0" smtClean="0"/>
              <a:t>.</a:t>
            </a:r>
            <a:endParaRPr lang="he-IL" sz="2400" dirty="0" smtClean="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4" y="2"/>
            <a:ext cx="1544900" cy="698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010800" y="6394451"/>
            <a:ext cx="3382492" cy="461665"/>
          </a:xfrm>
          <a:prstGeom prst="rect">
            <a:avLst/>
          </a:prstGeom>
          <a:noFill/>
        </p:spPr>
        <p:txBody>
          <a:bodyPr wrap="square" rtlCol="0">
            <a:spAutoFit/>
          </a:bodyPr>
          <a:lstStyle/>
          <a:p>
            <a:r>
              <a:rPr lang="he-IL" sz="2400" b="1" dirty="0" smtClean="0"/>
              <a:t>זה האין שאנו נמצאים בו</a:t>
            </a:r>
            <a:endParaRPr lang="en-US" sz="2400" b="1" dirty="0"/>
          </a:p>
        </p:txBody>
      </p:sp>
      <p:sp>
        <p:nvSpPr>
          <p:cNvPr id="9" name="Content Placeholder 2"/>
          <p:cNvSpPr txBox="1">
            <a:spLocks/>
          </p:cNvSpPr>
          <p:nvPr/>
        </p:nvSpPr>
        <p:spPr>
          <a:xfrm>
            <a:off x="702655" y="1196752"/>
            <a:ext cx="8229600" cy="158417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rtl="1"/>
            <a:r>
              <a:rPr lang="he-IL" sz="2400" dirty="0" smtClean="0"/>
              <a:t>הסיבה העיקרית: תחרות עם המוצר הספרדי המשתפר משנה לשנה בעקבות שיתוף פעולה הדוק עם הממשלה, מאידך ישנו תהליך הפוך הקורה בישראל-אין השקעה באיכות המוצר, אין כמעט שיווק ישיר ואין ממשלה תומכת.</a:t>
            </a:r>
          </a:p>
          <a:p>
            <a:pPr algn="r" rtl="1"/>
            <a:endParaRPr lang="he-IL" sz="2800" dirty="0" smtClean="0"/>
          </a:p>
        </p:txBody>
      </p:sp>
      <p:sp>
        <p:nvSpPr>
          <p:cNvPr id="10" name="Content Placeholder 2"/>
          <p:cNvSpPr txBox="1">
            <a:spLocks/>
          </p:cNvSpPr>
          <p:nvPr/>
        </p:nvSpPr>
        <p:spPr>
          <a:xfrm>
            <a:off x="608237" y="2646931"/>
            <a:ext cx="8229600" cy="93610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rtl="1"/>
            <a:r>
              <a:rPr lang="he-IL" sz="2400" dirty="0" smtClean="0"/>
              <a:t>התוצאה- איבוד מעמדנו בשור האירופאי הקלאסי למעט אנגליה שעוד שומרת לנו אמונים ברמה מסוימת.</a:t>
            </a:r>
            <a:endParaRPr lang="he-IL" sz="2400" dirty="0" smtClean="0"/>
          </a:p>
        </p:txBody>
      </p:sp>
      <p:sp>
        <p:nvSpPr>
          <p:cNvPr id="11" name="Content Placeholder 2"/>
          <p:cNvSpPr txBox="1">
            <a:spLocks/>
          </p:cNvSpPr>
          <p:nvPr/>
        </p:nvSpPr>
        <p:spPr>
          <a:xfrm>
            <a:off x="598784" y="3405121"/>
            <a:ext cx="8229600" cy="12241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rtl="1"/>
            <a:r>
              <a:rPr lang="he-IL" sz="2400" dirty="0" smtClean="0"/>
              <a:t>במקביל פיתוח מסיבי של השוק הרוסי ומזרח אירופה- לוגיסטיקה נוחה, עלויות סבירות, קשרים מסחריים ענפים שיוצרים לנו הזדמנות שיווקית ויתרון יחסי על המתחרה הספרדי.</a:t>
            </a:r>
            <a:endParaRPr lang="he-IL" sz="2400" dirty="0" smtClean="0"/>
          </a:p>
        </p:txBody>
      </p:sp>
      <p:sp>
        <p:nvSpPr>
          <p:cNvPr id="12" name="Content Placeholder 2"/>
          <p:cNvSpPr txBox="1">
            <a:spLocks/>
          </p:cNvSpPr>
          <p:nvPr/>
        </p:nvSpPr>
        <p:spPr>
          <a:xfrm>
            <a:off x="601697" y="4509120"/>
            <a:ext cx="8229600" cy="12241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rtl="1"/>
            <a:r>
              <a:rPr lang="he-IL" sz="2400" dirty="0" smtClean="0"/>
              <a:t>הבעיות הבסיסיות לא נפתרו: השקעה באיכות המוצר, שיווק מפוצל וההתעללות הנמשכת של הממשלה במגזר החקלאים בנושא העובדים הזרים.</a:t>
            </a:r>
            <a:endParaRPr lang="he-IL" sz="2400" dirty="0" smtClean="0"/>
          </a:p>
        </p:txBody>
      </p:sp>
      <p:sp>
        <p:nvSpPr>
          <p:cNvPr id="13" name="Content Placeholder 2"/>
          <p:cNvSpPr txBox="1">
            <a:spLocks/>
          </p:cNvSpPr>
          <p:nvPr/>
        </p:nvSpPr>
        <p:spPr>
          <a:xfrm>
            <a:off x="702655" y="5589240"/>
            <a:ext cx="8229600" cy="936103"/>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rtl="1"/>
            <a:r>
              <a:rPr lang="he-IL" sz="2400" dirty="0" smtClean="0"/>
              <a:t>כאשר מרכיבים אלו התחברו למשבר הכלכלי והחלשות הרובל, המשבר בענף הפלפל הפך למשבר קיומי ואי כדאיות כלכלית בגידול הפלפל.</a:t>
            </a:r>
            <a:endParaRPr lang="he-IL" sz="2800" dirty="0" smtClean="0"/>
          </a:p>
        </p:txBody>
      </p:sp>
    </p:spTree>
    <p:extLst>
      <p:ext uri="{BB962C8B-B14F-4D97-AF65-F5344CB8AC3E}">
        <p14:creationId xmlns:p14="http://schemas.microsoft.com/office/powerpoint/2010/main" val="232816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9" grpId="0"/>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246" y="-189148"/>
            <a:ext cx="8229600" cy="1143000"/>
          </a:xfrm>
        </p:spPr>
        <p:txBody>
          <a:bodyPr/>
          <a:lstStyle/>
          <a:p>
            <a:r>
              <a:rPr lang="he-IL" dirty="0" smtClean="0"/>
              <a:t>לאן?</a:t>
            </a:r>
            <a:endParaRPr lang="en-US" dirty="0"/>
          </a:p>
        </p:txBody>
      </p:sp>
      <p:sp>
        <p:nvSpPr>
          <p:cNvPr id="3" name="Content Placeholder 2"/>
          <p:cNvSpPr>
            <a:spLocks noGrp="1"/>
          </p:cNvSpPr>
          <p:nvPr>
            <p:ph idx="1"/>
          </p:nvPr>
        </p:nvSpPr>
        <p:spPr>
          <a:xfrm>
            <a:off x="-287425" y="698718"/>
            <a:ext cx="9252520" cy="864096"/>
          </a:xfrm>
        </p:spPr>
        <p:txBody>
          <a:bodyPr>
            <a:normAutofit/>
          </a:bodyPr>
          <a:lstStyle/>
          <a:p>
            <a:pPr algn="r" rtl="1"/>
            <a:r>
              <a:rPr lang="he-IL" sz="1800" dirty="0"/>
              <a:t>מרכיבים רבים קשורים לאופן ההתמודדות עם המשבר הקיומי ולכל אחד חשיבות להצלת הענף.</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4" y="2"/>
            <a:ext cx="1544900" cy="698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51390" y="4149080"/>
            <a:ext cx="8132130" cy="1200329"/>
          </a:xfrm>
          <a:prstGeom prst="rect">
            <a:avLst/>
          </a:prstGeom>
          <a:noFill/>
        </p:spPr>
        <p:txBody>
          <a:bodyPr wrap="square" rtlCol="0">
            <a:spAutoFit/>
          </a:bodyPr>
          <a:lstStyle/>
          <a:p>
            <a:pPr algn="r"/>
            <a:r>
              <a:rPr lang="he-IL" b="1" dirty="0"/>
              <a:t>מערב אירופה</a:t>
            </a:r>
            <a:r>
              <a:rPr lang="he-IL" dirty="0"/>
              <a:t>: למעט אנגליה השוק באירופה בעייתי בעבורנו, רוב הרשתות פשוט מעדיפות היום פלפל ספרדי. על הפלפל הישראלי לחזור להיות אלטרנטיבה ראויה, ניתן יהיה לפתוח מספר צינורות שיווק, הרשתות יעדיפו ליצור אלטרנטיבות ותחרות בין ספקים.</a:t>
            </a:r>
          </a:p>
          <a:p>
            <a:pPr algn="r"/>
            <a:endParaRPr lang="en-US" b="1" dirty="0"/>
          </a:p>
        </p:txBody>
      </p:sp>
      <p:sp>
        <p:nvSpPr>
          <p:cNvPr id="9" name="Content Placeholder 2"/>
          <p:cNvSpPr txBox="1">
            <a:spLocks/>
          </p:cNvSpPr>
          <p:nvPr/>
        </p:nvSpPr>
        <p:spPr>
          <a:xfrm>
            <a:off x="702655" y="1340768"/>
            <a:ext cx="8229600" cy="158417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rtl="1"/>
            <a:r>
              <a:rPr lang="he-IL" sz="1800" dirty="0"/>
              <a:t>לא יקרה פה נס שיציל את הענף- דרושה עבודה קשה וסיזיפית שתמשך מספר שנים ובמהלכה הענף יזדקק לכל תמיכה אפשרית: ממשלתית, כספית, מדעית-חקלאית, לא בטוח שנוכל לקבל את כולן או גם את חלקן.</a:t>
            </a:r>
          </a:p>
          <a:p>
            <a:pPr algn="r" rtl="1"/>
            <a:endParaRPr lang="he-IL" sz="2000" dirty="0" smtClean="0"/>
          </a:p>
        </p:txBody>
      </p:sp>
      <p:sp>
        <p:nvSpPr>
          <p:cNvPr id="10" name="Content Placeholder 2"/>
          <p:cNvSpPr txBox="1">
            <a:spLocks/>
          </p:cNvSpPr>
          <p:nvPr/>
        </p:nvSpPr>
        <p:spPr>
          <a:xfrm>
            <a:off x="101020" y="2317603"/>
            <a:ext cx="8837837" cy="93610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rtl="1"/>
            <a:r>
              <a:rPr lang="he-IL" sz="1800" b="1" dirty="0"/>
              <a:t>אז מה כן אנחנו חקלאים וחברות יצוא יכולים לעשות למען המוצר?</a:t>
            </a:r>
          </a:p>
        </p:txBody>
      </p:sp>
      <p:sp>
        <p:nvSpPr>
          <p:cNvPr id="11" name="Content Placeholder 2"/>
          <p:cNvSpPr txBox="1">
            <a:spLocks/>
          </p:cNvSpPr>
          <p:nvPr/>
        </p:nvSpPr>
        <p:spPr>
          <a:xfrm>
            <a:off x="580350" y="2690873"/>
            <a:ext cx="8229600" cy="12241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r" rtl="1">
              <a:buFont typeface="+mj-lt"/>
              <a:buAutoNum type="arabicPeriod"/>
            </a:pPr>
            <a:r>
              <a:rPr lang="he-IL" sz="1800" dirty="0"/>
              <a:t>הפסקת החיסכון על מה שבאמת נחוץ, פער גדול בין הפלפל שיוצא לפלפל שמגיע.</a:t>
            </a:r>
          </a:p>
        </p:txBody>
      </p:sp>
      <p:sp>
        <p:nvSpPr>
          <p:cNvPr id="12" name="Content Placeholder 2"/>
          <p:cNvSpPr txBox="1">
            <a:spLocks/>
          </p:cNvSpPr>
          <p:nvPr/>
        </p:nvSpPr>
        <p:spPr>
          <a:xfrm>
            <a:off x="592601" y="3023101"/>
            <a:ext cx="8229600" cy="61206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en-US" sz="1800" dirty="0" smtClean="0"/>
              <a:t>2</a:t>
            </a:r>
            <a:r>
              <a:rPr lang="he-IL" sz="1800" dirty="0" smtClean="0"/>
              <a:t>.שווקים</a:t>
            </a:r>
            <a:r>
              <a:rPr lang="he-IL" sz="1800" dirty="0"/>
              <a:t>: בפנינו 3 שווקים עיקריים שאנו פועלים בהם:</a:t>
            </a:r>
          </a:p>
          <a:p>
            <a:pPr algn="r" rtl="1"/>
            <a:endParaRPr lang="he-IL" sz="1800" dirty="0" smtClean="0"/>
          </a:p>
        </p:txBody>
      </p:sp>
      <p:sp>
        <p:nvSpPr>
          <p:cNvPr id="13" name="Content Placeholder 2"/>
          <p:cNvSpPr txBox="1">
            <a:spLocks/>
          </p:cNvSpPr>
          <p:nvPr/>
        </p:nvSpPr>
        <p:spPr>
          <a:xfrm>
            <a:off x="775214" y="3446957"/>
            <a:ext cx="8229600" cy="9361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he-IL" sz="1800" b="1" dirty="0" smtClean="0"/>
              <a:t>  רוסיה</a:t>
            </a:r>
            <a:r>
              <a:rPr lang="he-IL" sz="1800" dirty="0"/>
              <a:t>: שוק מרכזי וגדול, מצב כלכלי לא ברור המחובר למחירי הנפט וצורת עבודה בעייתית. נדרשת התערבות ממשלתית ביטוח לקוחות </a:t>
            </a:r>
            <a:r>
              <a:rPr lang="he-IL" sz="1800" dirty="0" smtClean="0"/>
              <a:t>והגנה </a:t>
            </a:r>
            <a:r>
              <a:rPr lang="he-IL" sz="1800" dirty="0"/>
              <a:t>על שערי המטבע.</a:t>
            </a:r>
          </a:p>
          <a:p>
            <a:pPr algn="r" rtl="1">
              <a:buFont typeface="Wingdings" panose="05000000000000000000" pitchFamily="2" charset="2"/>
              <a:buChar char="§"/>
            </a:pPr>
            <a:endParaRPr lang="he-IL" sz="1800" dirty="0" smtClean="0"/>
          </a:p>
        </p:txBody>
      </p:sp>
      <p:sp>
        <p:nvSpPr>
          <p:cNvPr id="14" name="TextBox 13"/>
          <p:cNvSpPr txBox="1"/>
          <p:nvPr/>
        </p:nvSpPr>
        <p:spPr>
          <a:xfrm>
            <a:off x="702655" y="5155157"/>
            <a:ext cx="8220744" cy="1477328"/>
          </a:xfrm>
          <a:prstGeom prst="rect">
            <a:avLst/>
          </a:prstGeom>
          <a:noFill/>
        </p:spPr>
        <p:txBody>
          <a:bodyPr wrap="square" rtlCol="0">
            <a:spAutoFit/>
          </a:bodyPr>
          <a:lstStyle/>
          <a:p>
            <a:pPr algn="r"/>
            <a:r>
              <a:rPr lang="he-IL" b="1" dirty="0"/>
              <a:t>ארה"ב</a:t>
            </a:r>
            <a:r>
              <a:rPr lang="he-IL" dirty="0"/>
              <a:t>: שוק אלטרנטיבי לשוק הרוסי למשך מספר שבועות בתחילת העונה בהם ניתן לשלוח פרי באוויר במסגרת מגבלות הנפחים האוויריים וכאשר המחירים נמוכים ניתן לשלוח בים אך הבעיות הלוגיסטיות טרם נפתרו וייצוא בים לארה"ב כרוך בסיכון גדול. כאן נדרשת עבודה של חברות הייצוא לפתרון החסמים.</a:t>
            </a:r>
          </a:p>
          <a:p>
            <a:pPr algn="r"/>
            <a:endParaRPr lang="en-US" b="1" dirty="0"/>
          </a:p>
        </p:txBody>
      </p:sp>
      <p:sp>
        <p:nvSpPr>
          <p:cNvPr id="15" name="TextBox 14"/>
          <p:cNvSpPr txBox="1"/>
          <p:nvPr/>
        </p:nvSpPr>
        <p:spPr>
          <a:xfrm>
            <a:off x="1599187" y="6309320"/>
            <a:ext cx="7365908" cy="646331"/>
          </a:xfrm>
          <a:prstGeom prst="rect">
            <a:avLst/>
          </a:prstGeom>
          <a:noFill/>
        </p:spPr>
        <p:txBody>
          <a:bodyPr wrap="square" rtlCol="0">
            <a:spAutoFit/>
          </a:bodyPr>
          <a:lstStyle/>
          <a:p>
            <a:pPr algn="r"/>
            <a:r>
              <a:rPr lang="he-IL" b="1" dirty="0"/>
              <a:t>שווקים אחרים</a:t>
            </a:r>
            <a:r>
              <a:rPr lang="he-IL" dirty="0"/>
              <a:t>: כמעט ולא קיימים בים ומוגבלים אווירית. </a:t>
            </a:r>
          </a:p>
          <a:p>
            <a:pPr algn="r"/>
            <a:endParaRPr lang="en-US" b="1" dirty="0"/>
          </a:p>
        </p:txBody>
      </p:sp>
    </p:spTree>
    <p:extLst>
      <p:ext uri="{BB962C8B-B14F-4D97-AF65-F5344CB8AC3E}">
        <p14:creationId xmlns:p14="http://schemas.microsoft.com/office/powerpoint/2010/main" val="378580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9" grpId="0"/>
      <p:bldP spid="10" grpId="0"/>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246" y="-189148"/>
            <a:ext cx="8229600" cy="1143000"/>
          </a:xfrm>
        </p:spPr>
        <p:txBody>
          <a:bodyPr/>
          <a:lstStyle/>
          <a:p>
            <a:r>
              <a:rPr lang="he-IL" dirty="0" smtClean="0"/>
              <a:t>לאן?</a:t>
            </a:r>
            <a:endParaRPr lang="en-US" dirty="0"/>
          </a:p>
        </p:txBody>
      </p:sp>
      <p:sp>
        <p:nvSpPr>
          <p:cNvPr id="3" name="Content Placeholder 2"/>
          <p:cNvSpPr>
            <a:spLocks noGrp="1"/>
          </p:cNvSpPr>
          <p:nvPr>
            <p:ph idx="1"/>
          </p:nvPr>
        </p:nvSpPr>
        <p:spPr>
          <a:xfrm>
            <a:off x="-296717" y="836712"/>
            <a:ext cx="9252520" cy="864096"/>
          </a:xfrm>
        </p:spPr>
        <p:txBody>
          <a:bodyPr>
            <a:normAutofit/>
          </a:bodyPr>
          <a:lstStyle/>
          <a:p>
            <a:pPr marL="0" indent="0" algn="r" rtl="1">
              <a:buNone/>
            </a:pPr>
            <a:r>
              <a:rPr lang="he-IL" sz="2400" dirty="0" smtClean="0"/>
              <a:t>3. </a:t>
            </a:r>
            <a:r>
              <a:rPr lang="he-IL" sz="2400" dirty="0"/>
              <a:t>עזרה</a:t>
            </a:r>
            <a:r>
              <a:rPr lang="en-US" sz="2400" dirty="0"/>
              <a:t>/</a:t>
            </a:r>
            <a:r>
              <a:rPr lang="he-IL" sz="2400" dirty="0"/>
              <a:t> תמיכה ממשלתית- יש לנצל את התמיכה המוצעת להשקעה בפלפל, אני מצפה מהוועדה החקלאית להציע מתווה בו נוכל לטייב את איכות הפלפל.</a:t>
            </a:r>
          </a:p>
          <a:p>
            <a:pPr algn="r" rtl="1"/>
            <a:endParaRPr lang="he-IL" sz="2400"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4" y="2"/>
            <a:ext cx="1544900" cy="698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2"/>
          <p:cNvSpPr txBox="1">
            <a:spLocks/>
          </p:cNvSpPr>
          <p:nvPr/>
        </p:nvSpPr>
        <p:spPr>
          <a:xfrm>
            <a:off x="696472" y="1844824"/>
            <a:ext cx="8229600" cy="15841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he-IL" sz="2400" dirty="0" smtClean="0"/>
              <a:t>4.האמת </a:t>
            </a:r>
            <a:r>
              <a:rPr lang="he-IL" sz="2400" dirty="0"/>
              <a:t>חייבת להיאמר- </a:t>
            </a:r>
            <a:r>
              <a:rPr lang="he-IL" sz="2400" b="1" dirty="0"/>
              <a:t>לענף החקלאות בישראל אין כוח פוליטי</a:t>
            </a:r>
          </a:p>
          <a:p>
            <a:pPr marL="0" indent="0" algn="r" rtl="1">
              <a:buNone/>
            </a:pPr>
            <a:r>
              <a:rPr lang="he-IL" sz="2400" dirty="0"/>
              <a:t>מיליארדים זורמים למגזרים לא יצרניים כאשר סכומים נמוכים בהרבה היו פותרים את בעיות ענף הפלפל ועל נושא העובדים הזרים כבר עייפתי מלדבר</a:t>
            </a:r>
          </a:p>
          <a:p>
            <a:pPr algn="r" rtl="1"/>
            <a:endParaRPr lang="he-IL" sz="2400" dirty="0" smtClean="0"/>
          </a:p>
        </p:txBody>
      </p:sp>
      <p:sp>
        <p:nvSpPr>
          <p:cNvPr id="10" name="Content Placeholder 2"/>
          <p:cNvSpPr txBox="1">
            <a:spLocks/>
          </p:cNvSpPr>
          <p:nvPr/>
        </p:nvSpPr>
        <p:spPr>
          <a:xfrm>
            <a:off x="94418" y="3933056"/>
            <a:ext cx="8837837" cy="9361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he-IL" sz="2400" dirty="0"/>
              <a:t>חקלאים נתפסים כבעלי קרקעות עשירים שמנצלים את המסכנים ומייצאים מים לחו"ל, זה לצערי התדמית של חקלאי ישראל.</a:t>
            </a:r>
          </a:p>
          <a:p>
            <a:pPr marL="0" indent="0" algn="r" rtl="1">
              <a:buNone/>
            </a:pPr>
            <a:r>
              <a:rPr lang="he-IL" sz="2400" dirty="0"/>
              <a:t>לכן אין לנו תמיכה ציבורית, לא בתקשורת ולא בדיון הציבורי ומידי פעם כאשר אנו זוכים למעט חסד עם כתבה על מצב החקלאות בארץ ,היא ישר מתערבבת עם כתבות המתריעות על כך שהחקלאים מרעילים את האוכלוסייה.  קול המגזר נעלם</a:t>
            </a:r>
            <a:r>
              <a:rPr lang="en-US" sz="2400" dirty="0"/>
              <a:t>/</a:t>
            </a:r>
            <a:r>
              <a:rPr lang="he-IL" sz="2400" dirty="0"/>
              <a:t> נאלם.</a:t>
            </a:r>
          </a:p>
          <a:p>
            <a:pPr algn="r" rtl="1"/>
            <a:endParaRPr lang="he-IL" sz="2400" b="1" dirty="0"/>
          </a:p>
        </p:txBody>
      </p:sp>
    </p:spTree>
    <p:extLst>
      <p:ext uri="{BB962C8B-B14F-4D97-AF65-F5344CB8AC3E}">
        <p14:creationId xmlns:p14="http://schemas.microsoft.com/office/powerpoint/2010/main" val="388594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4" y="1"/>
            <a:ext cx="1690800" cy="764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4"/>
          <p:cNvSpPr>
            <a:spLocks noGrp="1"/>
          </p:cNvSpPr>
          <p:nvPr>
            <p:ph type="title"/>
          </p:nvPr>
        </p:nvSpPr>
        <p:spPr>
          <a:xfrm>
            <a:off x="678970" y="1484784"/>
            <a:ext cx="8229600" cy="1143000"/>
          </a:xfrm>
        </p:spPr>
        <p:txBody>
          <a:bodyPr>
            <a:normAutofit fontScale="90000"/>
          </a:bodyPr>
          <a:lstStyle/>
          <a:p>
            <a:pPr marL="0" indent="0" rtl="1"/>
            <a:r>
              <a:rPr lang="he-IL" b="1" dirty="0"/>
              <a:t>הגיע הזמן לספר את האמת ושהאמת תגיע אל הציבור הרחב,</a:t>
            </a:r>
            <a:br>
              <a:rPr lang="he-IL" b="1" dirty="0"/>
            </a:br>
            <a:r>
              <a:rPr lang="he-IL" b="1" dirty="0"/>
              <a:t>אני מקווה שנצליח לעשות זאת</a:t>
            </a:r>
            <a:br>
              <a:rPr lang="he-IL" b="1" dirty="0"/>
            </a:b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3728" y="2780928"/>
            <a:ext cx="5340085" cy="3003798"/>
          </a:xfrm>
          <a:prstGeom prst="rect">
            <a:avLst/>
          </a:prstGeom>
        </p:spPr>
      </p:pic>
    </p:spTree>
    <p:extLst>
      <p:ext uri="{BB962C8B-B14F-4D97-AF65-F5344CB8AC3E}">
        <p14:creationId xmlns:p14="http://schemas.microsoft.com/office/powerpoint/2010/main" val="691725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TotalTime>
  <Words>492</Words>
  <Application>Microsoft Office PowerPoint</Application>
  <PresentationFormat>On-screen Show (4:3)</PresentationFormat>
  <Paragraphs>27</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מאין                 ולאן?</vt:lpstr>
      <vt:lpstr>מאין?</vt:lpstr>
      <vt:lpstr>לאן?</vt:lpstr>
      <vt:lpstr>לאן?</vt:lpstr>
      <vt:lpstr>הגיע הזמן לספר את האמת ושהאמת תגיע אל הציבור הרחב, אני מקווה שנצליח לעשות זאת </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מאין                 ולאן?</dc:title>
  <dc:creator>Idan</dc:creator>
  <cp:lastModifiedBy>Idan</cp:lastModifiedBy>
  <cp:revision>21</cp:revision>
  <dcterms:created xsi:type="dcterms:W3CDTF">2015-05-17T18:53:45Z</dcterms:created>
  <dcterms:modified xsi:type="dcterms:W3CDTF">2015-05-18T12:24:06Z</dcterms:modified>
</cp:coreProperties>
</file>